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459" r:id="rId3"/>
    <p:sldId id="375" r:id="rId4"/>
    <p:sldId id="462" r:id="rId5"/>
    <p:sldId id="477" r:id="rId6"/>
    <p:sldId id="476" r:id="rId7"/>
    <p:sldId id="426" r:id="rId8"/>
    <p:sldId id="419" r:id="rId9"/>
    <p:sldId id="423" r:id="rId10"/>
    <p:sldId id="464" r:id="rId11"/>
    <p:sldId id="424" r:id="rId12"/>
    <p:sldId id="465" r:id="rId13"/>
    <p:sldId id="466" r:id="rId14"/>
    <p:sldId id="467" r:id="rId15"/>
    <p:sldId id="461" r:id="rId16"/>
    <p:sldId id="473" r:id="rId17"/>
    <p:sldId id="474" r:id="rId18"/>
    <p:sldId id="448" r:id="rId19"/>
    <p:sldId id="470" r:id="rId20"/>
    <p:sldId id="469" r:id="rId21"/>
    <p:sldId id="422" r:id="rId22"/>
    <p:sldId id="405" r:id="rId2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069701-69E6-AD1A-340B-A7FB69AEFB41}" name="Karen Manville" initials="" userId="S::Karen.Manville@leicester.gov.uk::7f59c24d-a53f-486b-a419-4be5494decf2" providerId="AD"/>
  <p188:author id="{33544802-782D-5A36-ED31-DA2F2C3164BD}" name="Helen Sheppard" initials="HS" userId="S::helen.sheppard@leicester.gov.uk::200ff0f4-5268-4b11-a228-ff03ff803b31" providerId="AD"/>
  <p188:author id="{4B972157-A1A8-0135-EEC0-5B69544AE652}" name="Helen Sheppard" initials="HS" userId="S::Helen.Sheppard@leicester.gov.uk::200ff0f4-5268-4b11-a228-ff03ff803b31" providerId="AD"/>
  <p188:author id="{86019A5D-56A9-40D5-DC0A-1A38C7C5FC0A}" name="Damian Elcock" initials="DE" userId="S::Damian.Elcock@leicester.gov.uk::a977e547-a0df-4ef6-b6f8-0140583b54f0" providerId="AD"/>
  <p188:author id="{60B0A060-EF7D-DDB5-8A94-523636B6B341}" name="Kate Wells" initials="KW" userId="S::kate.wells@leicester.gov.uk::2e6f0afd-0e48-48a8-8d5c-005459ae6c4f" providerId="AD"/>
  <p188:author id="{5F9943A9-054F-08FC-23A1-E1DA54D71590}" name="David Thrussell" initials="" userId="S::David.Thrussell@leicester.gov.uk::9d40c595-5b18-46e1-8a54-36ad66a70e52" providerId="AD"/>
  <p188:author id="{013BD0BF-C145-CE24-911D-CADEF97DF576}" name="Karen Manville" initials="KM" userId="S::karen.manville@leicester.gov.uk::7f59c24d-a53f-486b-a419-4be5494decf2" providerId="AD"/>
  <p188:author id="{A5A579CA-4A36-E0C4-3448-E5BC38090A7A}" name="Jane Pierce" initials="JP" userId="S::Jane.Pierce@leicester.gov.uk::fd641a36-ec04-4044-8763-4ad4b404ab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 Sheppard" initials="HS" lastIdx="28" clrIdx="0">
    <p:extLst>
      <p:ext uri="{19B8F6BF-5375-455C-9EA6-DF929625EA0E}">
        <p15:presenceInfo xmlns:p15="http://schemas.microsoft.com/office/powerpoint/2012/main" userId="S::Helen.Sheppard@leicester.gov.uk::200ff0f4-5268-4b11-a228-ff03ff803b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9C7C4"/>
    <a:srgbClr val="39BCB9"/>
    <a:srgbClr val="309C9C"/>
    <a:srgbClr val="258F85"/>
    <a:srgbClr val="3F1A1A"/>
    <a:srgbClr val="466F9B"/>
    <a:srgbClr val="B8454A"/>
    <a:srgbClr val="0B153B"/>
    <a:srgbClr val="433F45"/>
    <a:srgbClr val="8C5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2" autoAdjust="0"/>
    <p:restoredTop sz="94660"/>
  </p:normalViewPr>
  <p:slideViewPr>
    <p:cSldViewPr snapToGrid="0">
      <p:cViewPr varScale="1">
        <p:scale>
          <a:sx n="71" d="100"/>
          <a:sy n="71" d="100"/>
        </p:scale>
        <p:origin x="8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tea020\AppData\Local\Microsoft\Windows\INetCache\Content.Outlook\Y8Q24F5I\David%20Scrutiny%20(0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atea020\AppData\Local\Microsoft\Windows\INetCache\Content.Outlook\Y8Q24F5I\David%20Scrutiny%20(00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atea020\AppData\Local\Microsoft\Windows\INetCache\Content.Outlook\Y8Q24F5I\David%20Scrutiny%20(00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atea020\AppData\Local\Microsoft\Windows\INetCache\Content.Outlook\Y8Q24F5I\David%20Scrutiny%20(00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Graphs!$B$42</c:f>
              <c:strCache>
                <c:ptCount val="1"/>
                <c:pt idx="0">
                  <c:v>FY 19 / 20</c:v>
                </c:pt>
              </c:strCache>
            </c:strRef>
          </c:tx>
          <c:spPr>
            <a:solidFill>
              <a:schemeClr val="accent1"/>
            </a:solidFill>
            <a:ln>
              <a:noFill/>
            </a:ln>
            <a:effectLst/>
          </c:spPr>
          <c:invertIfNegative val="0"/>
          <c:cat>
            <c:strRef>
              <c:f>Graphs!$A$43:$A$50</c:f>
              <c:strCache>
                <c:ptCount val="8"/>
                <c:pt idx="0">
                  <c:v>Abuse or Neglect</c:v>
                </c:pt>
                <c:pt idx="1">
                  <c:v>Child's Disability</c:v>
                </c:pt>
                <c:pt idx="2">
                  <c:v>Parental Illness or Disability</c:v>
                </c:pt>
                <c:pt idx="3">
                  <c:v>Family Acute Stress</c:v>
                </c:pt>
                <c:pt idx="4">
                  <c:v>Family Dysfunction</c:v>
                </c:pt>
                <c:pt idx="5">
                  <c:v>Socially Unacceptable Behaviour</c:v>
                </c:pt>
                <c:pt idx="6">
                  <c:v>Low Income</c:v>
                </c:pt>
                <c:pt idx="7">
                  <c:v>Absent Parenting</c:v>
                </c:pt>
              </c:strCache>
            </c:strRef>
          </c:cat>
          <c:val>
            <c:numRef>
              <c:f>Graphs!$B$43:$B$50</c:f>
              <c:numCache>
                <c:formatCode>0%</c:formatCode>
                <c:ptCount val="8"/>
                <c:pt idx="0">
                  <c:v>0.73</c:v>
                </c:pt>
                <c:pt idx="1">
                  <c:v>0</c:v>
                </c:pt>
                <c:pt idx="2">
                  <c:v>7.0000000000000007E-2</c:v>
                </c:pt>
                <c:pt idx="3">
                  <c:v>0.04</c:v>
                </c:pt>
                <c:pt idx="4">
                  <c:v>0.04</c:v>
                </c:pt>
                <c:pt idx="5">
                  <c:v>0</c:v>
                </c:pt>
                <c:pt idx="6">
                  <c:v>0</c:v>
                </c:pt>
                <c:pt idx="7">
                  <c:v>0.09</c:v>
                </c:pt>
              </c:numCache>
            </c:numRef>
          </c:val>
          <c:extLst>
            <c:ext xmlns:c16="http://schemas.microsoft.com/office/drawing/2014/chart" uri="{C3380CC4-5D6E-409C-BE32-E72D297353CC}">
              <c16:uniqueId val="{00000000-A266-4592-A8DB-D68511C7C378}"/>
            </c:ext>
          </c:extLst>
        </c:ser>
        <c:ser>
          <c:idx val="1"/>
          <c:order val="1"/>
          <c:tx>
            <c:strRef>
              <c:f>Graphs!$C$42</c:f>
              <c:strCache>
                <c:ptCount val="1"/>
                <c:pt idx="0">
                  <c:v>FY 20 / 21</c:v>
                </c:pt>
              </c:strCache>
            </c:strRef>
          </c:tx>
          <c:spPr>
            <a:solidFill>
              <a:schemeClr val="accent2"/>
            </a:solidFill>
            <a:ln>
              <a:noFill/>
            </a:ln>
            <a:effectLst/>
          </c:spPr>
          <c:invertIfNegative val="0"/>
          <c:cat>
            <c:strRef>
              <c:f>Graphs!$A$43:$A$50</c:f>
              <c:strCache>
                <c:ptCount val="8"/>
                <c:pt idx="0">
                  <c:v>Abuse or Neglect</c:v>
                </c:pt>
                <c:pt idx="1">
                  <c:v>Child's Disability</c:v>
                </c:pt>
                <c:pt idx="2">
                  <c:v>Parental Illness or Disability</c:v>
                </c:pt>
                <c:pt idx="3">
                  <c:v>Family Acute Stress</c:v>
                </c:pt>
                <c:pt idx="4">
                  <c:v>Family Dysfunction</c:v>
                </c:pt>
                <c:pt idx="5">
                  <c:v>Socially Unacceptable Behaviour</c:v>
                </c:pt>
                <c:pt idx="6">
                  <c:v>Low Income</c:v>
                </c:pt>
                <c:pt idx="7">
                  <c:v>Absent Parenting</c:v>
                </c:pt>
              </c:strCache>
            </c:strRef>
          </c:cat>
          <c:val>
            <c:numRef>
              <c:f>Graphs!$C$43:$C$50</c:f>
              <c:numCache>
                <c:formatCode>0%</c:formatCode>
                <c:ptCount val="8"/>
                <c:pt idx="0">
                  <c:v>0.72</c:v>
                </c:pt>
                <c:pt idx="1">
                  <c:v>0</c:v>
                </c:pt>
                <c:pt idx="2">
                  <c:v>0</c:v>
                </c:pt>
                <c:pt idx="3">
                  <c:v>7.0000000000000007E-2</c:v>
                </c:pt>
                <c:pt idx="4">
                  <c:v>0.09</c:v>
                </c:pt>
                <c:pt idx="5">
                  <c:v>0</c:v>
                </c:pt>
                <c:pt idx="6">
                  <c:v>0</c:v>
                </c:pt>
                <c:pt idx="7">
                  <c:v>7.0000000000000007E-2</c:v>
                </c:pt>
              </c:numCache>
            </c:numRef>
          </c:val>
          <c:extLst>
            <c:ext xmlns:c16="http://schemas.microsoft.com/office/drawing/2014/chart" uri="{C3380CC4-5D6E-409C-BE32-E72D297353CC}">
              <c16:uniqueId val="{00000001-A266-4592-A8DB-D68511C7C378}"/>
            </c:ext>
          </c:extLst>
        </c:ser>
        <c:ser>
          <c:idx val="2"/>
          <c:order val="2"/>
          <c:tx>
            <c:strRef>
              <c:f>Graphs!$D$42</c:f>
              <c:strCache>
                <c:ptCount val="1"/>
                <c:pt idx="0">
                  <c:v>FY 21 / 22</c:v>
                </c:pt>
              </c:strCache>
            </c:strRef>
          </c:tx>
          <c:spPr>
            <a:solidFill>
              <a:schemeClr val="accent3"/>
            </a:solidFill>
            <a:ln>
              <a:noFill/>
            </a:ln>
            <a:effectLst/>
          </c:spPr>
          <c:invertIfNegative val="0"/>
          <c:cat>
            <c:strRef>
              <c:f>Graphs!$A$43:$A$50</c:f>
              <c:strCache>
                <c:ptCount val="8"/>
                <c:pt idx="0">
                  <c:v>Abuse or Neglect</c:v>
                </c:pt>
                <c:pt idx="1">
                  <c:v>Child's Disability</c:v>
                </c:pt>
                <c:pt idx="2">
                  <c:v>Parental Illness or Disability</c:v>
                </c:pt>
                <c:pt idx="3">
                  <c:v>Family Acute Stress</c:v>
                </c:pt>
                <c:pt idx="4">
                  <c:v>Family Dysfunction</c:v>
                </c:pt>
                <c:pt idx="5">
                  <c:v>Socially Unacceptable Behaviour</c:v>
                </c:pt>
                <c:pt idx="6">
                  <c:v>Low Income</c:v>
                </c:pt>
                <c:pt idx="7">
                  <c:v>Absent Parenting</c:v>
                </c:pt>
              </c:strCache>
            </c:strRef>
          </c:cat>
          <c:val>
            <c:numRef>
              <c:f>Graphs!$D$43:$D$50</c:f>
              <c:numCache>
                <c:formatCode>0%</c:formatCode>
                <c:ptCount val="8"/>
                <c:pt idx="0">
                  <c:v>0.78</c:v>
                </c:pt>
                <c:pt idx="1">
                  <c:v>0</c:v>
                </c:pt>
                <c:pt idx="2">
                  <c:v>0</c:v>
                </c:pt>
                <c:pt idx="3">
                  <c:v>0</c:v>
                </c:pt>
                <c:pt idx="4">
                  <c:v>0.04</c:v>
                </c:pt>
                <c:pt idx="5">
                  <c:v>0</c:v>
                </c:pt>
                <c:pt idx="6">
                  <c:v>0</c:v>
                </c:pt>
                <c:pt idx="7">
                  <c:v>0.12</c:v>
                </c:pt>
              </c:numCache>
            </c:numRef>
          </c:val>
          <c:extLst>
            <c:ext xmlns:c16="http://schemas.microsoft.com/office/drawing/2014/chart" uri="{C3380CC4-5D6E-409C-BE32-E72D297353CC}">
              <c16:uniqueId val="{00000002-A266-4592-A8DB-D68511C7C378}"/>
            </c:ext>
          </c:extLst>
        </c:ser>
        <c:ser>
          <c:idx val="3"/>
          <c:order val="3"/>
          <c:tx>
            <c:strRef>
              <c:f>Graphs!$E$42</c:f>
              <c:strCache>
                <c:ptCount val="1"/>
                <c:pt idx="0">
                  <c:v>FY 22 / 23</c:v>
                </c:pt>
              </c:strCache>
            </c:strRef>
          </c:tx>
          <c:spPr>
            <a:solidFill>
              <a:schemeClr val="accent4"/>
            </a:solidFill>
            <a:ln>
              <a:noFill/>
            </a:ln>
            <a:effectLst/>
          </c:spPr>
          <c:invertIfNegative val="0"/>
          <c:cat>
            <c:strRef>
              <c:f>Graphs!$A$43:$A$50</c:f>
              <c:strCache>
                <c:ptCount val="8"/>
                <c:pt idx="0">
                  <c:v>Abuse or Neglect</c:v>
                </c:pt>
                <c:pt idx="1">
                  <c:v>Child's Disability</c:v>
                </c:pt>
                <c:pt idx="2">
                  <c:v>Parental Illness or Disability</c:v>
                </c:pt>
                <c:pt idx="3">
                  <c:v>Family Acute Stress</c:v>
                </c:pt>
                <c:pt idx="4">
                  <c:v>Family Dysfunction</c:v>
                </c:pt>
                <c:pt idx="5">
                  <c:v>Socially Unacceptable Behaviour</c:v>
                </c:pt>
                <c:pt idx="6">
                  <c:v>Low Income</c:v>
                </c:pt>
                <c:pt idx="7">
                  <c:v>Absent Parenting</c:v>
                </c:pt>
              </c:strCache>
            </c:strRef>
          </c:cat>
          <c:val>
            <c:numRef>
              <c:f>Graphs!$E$43:$E$50</c:f>
              <c:numCache>
                <c:formatCode>0%</c:formatCode>
                <c:ptCount val="8"/>
                <c:pt idx="0">
                  <c:v>0.79</c:v>
                </c:pt>
                <c:pt idx="1">
                  <c:v>0</c:v>
                </c:pt>
                <c:pt idx="2">
                  <c:v>0</c:v>
                </c:pt>
                <c:pt idx="3">
                  <c:v>0</c:v>
                </c:pt>
                <c:pt idx="4">
                  <c:v>0.03</c:v>
                </c:pt>
                <c:pt idx="5">
                  <c:v>0</c:v>
                </c:pt>
                <c:pt idx="6">
                  <c:v>0</c:v>
                </c:pt>
                <c:pt idx="7">
                  <c:v>0.14000000000000001</c:v>
                </c:pt>
              </c:numCache>
            </c:numRef>
          </c:val>
          <c:extLst>
            <c:ext xmlns:c16="http://schemas.microsoft.com/office/drawing/2014/chart" uri="{C3380CC4-5D6E-409C-BE32-E72D297353CC}">
              <c16:uniqueId val="{00000003-A266-4592-A8DB-D68511C7C378}"/>
            </c:ext>
          </c:extLst>
        </c:ser>
        <c:ser>
          <c:idx val="4"/>
          <c:order val="4"/>
          <c:tx>
            <c:strRef>
              <c:f>Graphs!$F$42</c:f>
              <c:strCache>
                <c:ptCount val="1"/>
                <c:pt idx="0">
                  <c:v>FY 23 / 24</c:v>
                </c:pt>
              </c:strCache>
            </c:strRef>
          </c:tx>
          <c:spPr>
            <a:solidFill>
              <a:schemeClr val="accent5"/>
            </a:solidFill>
            <a:ln>
              <a:noFill/>
            </a:ln>
            <a:effectLst/>
          </c:spPr>
          <c:invertIfNegative val="0"/>
          <c:cat>
            <c:strRef>
              <c:f>Graphs!$A$43:$A$50</c:f>
              <c:strCache>
                <c:ptCount val="8"/>
                <c:pt idx="0">
                  <c:v>Abuse or Neglect</c:v>
                </c:pt>
                <c:pt idx="1">
                  <c:v>Child's Disability</c:v>
                </c:pt>
                <c:pt idx="2">
                  <c:v>Parental Illness or Disability</c:v>
                </c:pt>
                <c:pt idx="3">
                  <c:v>Family Acute Stress</c:v>
                </c:pt>
                <c:pt idx="4">
                  <c:v>Family Dysfunction</c:v>
                </c:pt>
                <c:pt idx="5">
                  <c:v>Socially Unacceptable Behaviour</c:v>
                </c:pt>
                <c:pt idx="6">
                  <c:v>Low Income</c:v>
                </c:pt>
                <c:pt idx="7">
                  <c:v>Absent Parenting</c:v>
                </c:pt>
              </c:strCache>
            </c:strRef>
          </c:cat>
          <c:val>
            <c:numRef>
              <c:f>Graphs!$F$43:$F$50</c:f>
              <c:numCache>
                <c:formatCode>0%</c:formatCode>
                <c:ptCount val="8"/>
                <c:pt idx="0">
                  <c:v>0.71</c:v>
                </c:pt>
                <c:pt idx="1">
                  <c:v>0</c:v>
                </c:pt>
                <c:pt idx="2">
                  <c:v>0.05</c:v>
                </c:pt>
                <c:pt idx="3">
                  <c:v>0.08</c:v>
                </c:pt>
                <c:pt idx="4">
                  <c:v>0.05</c:v>
                </c:pt>
                <c:pt idx="5">
                  <c:v>0</c:v>
                </c:pt>
                <c:pt idx="6">
                  <c:v>0</c:v>
                </c:pt>
                <c:pt idx="7">
                  <c:v>0.09</c:v>
                </c:pt>
              </c:numCache>
            </c:numRef>
          </c:val>
          <c:extLst>
            <c:ext xmlns:c16="http://schemas.microsoft.com/office/drawing/2014/chart" uri="{C3380CC4-5D6E-409C-BE32-E72D297353CC}">
              <c16:uniqueId val="{00000004-A266-4592-A8DB-D68511C7C378}"/>
            </c:ext>
          </c:extLst>
        </c:ser>
        <c:dLbls>
          <c:showLegendKey val="0"/>
          <c:showVal val="0"/>
          <c:showCatName val="0"/>
          <c:showSerName val="0"/>
          <c:showPercent val="0"/>
          <c:showBubbleSize val="0"/>
        </c:dLbls>
        <c:gapWidth val="219"/>
        <c:overlap val="-27"/>
        <c:axId val="734441120"/>
        <c:axId val="734446160"/>
      </c:barChart>
      <c:catAx>
        <c:axId val="73444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446160"/>
        <c:crosses val="autoZero"/>
        <c:auto val="1"/>
        <c:lblAlgn val="ctr"/>
        <c:lblOffset val="100"/>
        <c:noMultiLvlLbl val="0"/>
      </c:catAx>
      <c:valAx>
        <c:axId val="734446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444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Types of households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Graphs!$B$61</c:f>
              <c:strCache>
                <c:ptCount val="1"/>
                <c:pt idx="0">
                  <c:v>FY 19 / 20</c:v>
                </c:pt>
              </c:strCache>
            </c:strRef>
          </c:tx>
          <c:spPr>
            <a:solidFill>
              <a:schemeClr val="accent1"/>
            </a:solidFill>
            <a:ln>
              <a:noFill/>
            </a:ln>
            <a:effectLst/>
          </c:spPr>
          <c:invertIfNegative val="0"/>
          <c:cat>
            <c:strRef>
              <c:f>Graphs!$A$62:$A$69</c:f>
              <c:strCache>
                <c:ptCount val="8"/>
                <c:pt idx="0">
                  <c:v>Foster Care</c:v>
                </c:pt>
                <c:pt idx="1">
                  <c:v>Supported Accommodation</c:v>
                </c:pt>
                <c:pt idx="2">
                  <c:v>Other</c:v>
                </c:pt>
                <c:pt idx="3">
                  <c:v>Adoption</c:v>
                </c:pt>
                <c:pt idx="4">
                  <c:v>With Parents / Responsible Person</c:v>
                </c:pt>
                <c:pt idx="5">
                  <c:v>Children's Homes</c:v>
                </c:pt>
                <c:pt idx="6">
                  <c:v>Placements Within 20 Miles</c:v>
                </c:pt>
                <c:pt idx="7">
                  <c:v>3 Or More Placements During Year</c:v>
                </c:pt>
              </c:strCache>
            </c:strRef>
          </c:cat>
          <c:val>
            <c:numRef>
              <c:f>Graphs!$B$62:$B$69</c:f>
              <c:numCache>
                <c:formatCode>0</c:formatCode>
                <c:ptCount val="8"/>
                <c:pt idx="0">
                  <c:v>472</c:v>
                </c:pt>
                <c:pt idx="1">
                  <c:v>31</c:v>
                </c:pt>
                <c:pt idx="2">
                  <c:v>7</c:v>
                </c:pt>
                <c:pt idx="3">
                  <c:v>14</c:v>
                </c:pt>
                <c:pt idx="4">
                  <c:v>28</c:v>
                </c:pt>
                <c:pt idx="5">
                  <c:v>56</c:v>
                </c:pt>
                <c:pt idx="6" formatCode="General">
                  <c:v>506</c:v>
                </c:pt>
                <c:pt idx="7">
                  <c:v>62</c:v>
                </c:pt>
              </c:numCache>
            </c:numRef>
          </c:val>
          <c:extLst>
            <c:ext xmlns:c16="http://schemas.microsoft.com/office/drawing/2014/chart" uri="{C3380CC4-5D6E-409C-BE32-E72D297353CC}">
              <c16:uniqueId val="{00000000-E5F2-48A5-A5A8-79FAABABEF3B}"/>
            </c:ext>
          </c:extLst>
        </c:ser>
        <c:ser>
          <c:idx val="1"/>
          <c:order val="1"/>
          <c:tx>
            <c:strRef>
              <c:f>Graphs!$C$61</c:f>
              <c:strCache>
                <c:ptCount val="1"/>
                <c:pt idx="0">
                  <c:v>FY 20 / 21</c:v>
                </c:pt>
              </c:strCache>
            </c:strRef>
          </c:tx>
          <c:spPr>
            <a:solidFill>
              <a:schemeClr val="accent2"/>
            </a:solidFill>
            <a:ln>
              <a:noFill/>
            </a:ln>
            <a:effectLst/>
          </c:spPr>
          <c:invertIfNegative val="0"/>
          <c:cat>
            <c:strRef>
              <c:f>Graphs!$A$62:$A$69</c:f>
              <c:strCache>
                <c:ptCount val="8"/>
                <c:pt idx="0">
                  <c:v>Foster Care</c:v>
                </c:pt>
                <c:pt idx="1">
                  <c:v>Supported Accommodation</c:v>
                </c:pt>
                <c:pt idx="2">
                  <c:v>Other</c:v>
                </c:pt>
                <c:pt idx="3">
                  <c:v>Adoption</c:v>
                </c:pt>
                <c:pt idx="4">
                  <c:v>With Parents / Responsible Person</c:v>
                </c:pt>
                <c:pt idx="5">
                  <c:v>Children's Homes</c:v>
                </c:pt>
                <c:pt idx="6">
                  <c:v>Placements Within 20 Miles</c:v>
                </c:pt>
                <c:pt idx="7">
                  <c:v>3 Or More Placements During Year</c:v>
                </c:pt>
              </c:strCache>
            </c:strRef>
          </c:cat>
          <c:val>
            <c:numRef>
              <c:f>Graphs!$C$62:$C$69</c:f>
              <c:numCache>
                <c:formatCode>0</c:formatCode>
                <c:ptCount val="8"/>
                <c:pt idx="0">
                  <c:v>433</c:v>
                </c:pt>
                <c:pt idx="1">
                  <c:v>0</c:v>
                </c:pt>
                <c:pt idx="2">
                  <c:v>41</c:v>
                </c:pt>
                <c:pt idx="3">
                  <c:v>34</c:v>
                </c:pt>
                <c:pt idx="4">
                  <c:v>50</c:v>
                </c:pt>
                <c:pt idx="5">
                  <c:v>57</c:v>
                </c:pt>
                <c:pt idx="6" formatCode="General">
                  <c:v>492</c:v>
                </c:pt>
                <c:pt idx="7">
                  <c:v>40</c:v>
                </c:pt>
              </c:numCache>
            </c:numRef>
          </c:val>
          <c:extLst>
            <c:ext xmlns:c16="http://schemas.microsoft.com/office/drawing/2014/chart" uri="{C3380CC4-5D6E-409C-BE32-E72D297353CC}">
              <c16:uniqueId val="{00000001-E5F2-48A5-A5A8-79FAABABEF3B}"/>
            </c:ext>
          </c:extLst>
        </c:ser>
        <c:ser>
          <c:idx val="2"/>
          <c:order val="2"/>
          <c:tx>
            <c:strRef>
              <c:f>Graphs!$D$61</c:f>
              <c:strCache>
                <c:ptCount val="1"/>
                <c:pt idx="0">
                  <c:v>FY 21 / 22</c:v>
                </c:pt>
              </c:strCache>
            </c:strRef>
          </c:tx>
          <c:spPr>
            <a:solidFill>
              <a:schemeClr val="accent3"/>
            </a:solidFill>
            <a:ln>
              <a:noFill/>
            </a:ln>
            <a:effectLst/>
          </c:spPr>
          <c:invertIfNegative val="0"/>
          <c:cat>
            <c:strRef>
              <c:f>Graphs!$A$62:$A$69</c:f>
              <c:strCache>
                <c:ptCount val="8"/>
                <c:pt idx="0">
                  <c:v>Foster Care</c:v>
                </c:pt>
                <c:pt idx="1">
                  <c:v>Supported Accommodation</c:v>
                </c:pt>
                <c:pt idx="2">
                  <c:v>Other</c:v>
                </c:pt>
                <c:pt idx="3">
                  <c:v>Adoption</c:v>
                </c:pt>
                <c:pt idx="4">
                  <c:v>With Parents / Responsible Person</c:v>
                </c:pt>
                <c:pt idx="5">
                  <c:v>Children's Homes</c:v>
                </c:pt>
                <c:pt idx="6">
                  <c:v>Placements Within 20 Miles</c:v>
                </c:pt>
                <c:pt idx="7">
                  <c:v>3 Or More Placements During Year</c:v>
                </c:pt>
              </c:strCache>
            </c:strRef>
          </c:cat>
          <c:val>
            <c:numRef>
              <c:f>Graphs!$D$62:$D$69</c:f>
              <c:numCache>
                <c:formatCode>0</c:formatCode>
                <c:ptCount val="8"/>
                <c:pt idx="0">
                  <c:v>448</c:v>
                </c:pt>
                <c:pt idx="1">
                  <c:v>46</c:v>
                </c:pt>
                <c:pt idx="2">
                  <c:v>5</c:v>
                </c:pt>
                <c:pt idx="3">
                  <c:v>18</c:v>
                </c:pt>
                <c:pt idx="4">
                  <c:v>43</c:v>
                </c:pt>
                <c:pt idx="5">
                  <c:v>52</c:v>
                </c:pt>
                <c:pt idx="6" formatCode="General">
                  <c:v>483</c:v>
                </c:pt>
                <c:pt idx="7">
                  <c:v>57</c:v>
                </c:pt>
              </c:numCache>
            </c:numRef>
          </c:val>
          <c:extLst>
            <c:ext xmlns:c16="http://schemas.microsoft.com/office/drawing/2014/chart" uri="{C3380CC4-5D6E-409C-BE32-E72D297353CC}">
              <c16:uniqueId val="{00000002-E5F2-48A5-A5A8-79FAABABEF3B}"/>
            </c:ext>
          </c:extLst>
        </c:ser>
        <c:ser>
          <c:idx val="3"/>
          <c:order val="3"/>
          <c:tx>
            <c:strRef>
              <c:f>Graphs!$E$61</c:f>
              <c:strCache>
                <c:ptCount val="1"/>
                <c:pt idx="0">
                  <c:v>FY 22 / 23</c:v>
                </c:pt>
              </c:strCache>
            </c:strRef>
          </c:tx>
          <c:spPr>
            <a:solidFill>
              <a:schemeClr val="accent4"/>
            </a:solidFill>
            <a:ln>
              <a:noFill/>
            </a:ln>
            <a:effectLst/>
          </c:spPr>
          <c:invertIfNegative val="0"/>
          <c:cat>
            <c:strRef>
              <c:f>Graphs!$A$62:$A$69</c:f>
              <c:strCache>
                <c:ptCount val="8"/>
                <c:pt idx="0">
                  <c:v>Foster Care</c:v>
                </c:pt>
                <c:pt idx="1">
                  <c:v>Supported Accommodation</c:v>
                </c:pt>
                <c:pt idx="2">
                  <c:v>Other</c:v>
                </c:pt>
                <c:pt idx="3">
                  <c:v>Adoption</c:v>
                </c:pt>
                <c:pt idx="4">
                  <c:v>With Parents / Responsible Person</c:v>
                </c:pt>
                <c:pt idx="5">
                  <c:v>Children's Homes</c:v>
                </c:pt>
                <c:pt idx="6">
                  <c:v>Placements Within 20 Miles</c:v>
                </c:pt>
                <c:pt idx="7">
                  <c:v>3 Or More Placements During Year</c:v>
                </c:pt>
              </c:strCache>
            </c:strRef>
          </c:cat>
          <c:val>
            <c:numRef>
              <c:f>Graphs!$E$62:$E$69</c:f>
              <c:numCache>
                <c:formatCode>0</c:formatCode>
                <c:ptCount val="8"/>
                <c:pt idx="0">
                  <c:v>440</c:v>
                </c:pt>
                <c:pt idx="1">
                  <c:v>62</c:v>
                </c:pt>
                <c:pt idx="2">
                  <c:v>12</c:v>
                </c:pt>
                <c:pt idx="3">
                  <c:v>17</c:v>
                </c:pt>
                <c:pt idx="4">
                  <c:v>41</c:v>
                </c:pt>
                <c:pt idx="5">
                  <c:v>56</c:v>
                </c:pt>
                <c:pt idx="6" formatCode="General">
                  <c:v>479</c:v>
                </c:pt>
                <c:pt idx="7">
                  <c:v>34</c:v>
                </c:pt>
              </c:numCache>
            </c:numRef>
          </c:val>
          <c:extLst>
            <c:ext xmlns:c16="http://schemas.microsoft.com/office/drawing/2014/chart" uri="{C3380CC4-5D6E-409C-BE32-E72D297353CC}">
              <c16:uniqueId val="{00000003-E5F2-48A5-A5A8-79FAABABEF3B}"/>
            </c:ext>
          </c:extLst>
        </c:ser>
        <c:ser>
          <c:idx val="4"/>
          <c:order val="4"/>
          <c:tx>
            <c:strRef>
              <c:f>Graphs!$F$61</c:f>
              <c:strCache>
                <c:ptCount val="1"/>
                <c:pt idx="0">
                  <c:v>FY 23 / 24</c:v>
                </c:pt>
              </c:strCache>
            </c:strRef>
          </c:tx>
          <c:spPr>
            <a:solidFill>
              <a:schemeClr val="accent5"/>
            </a:solidFill>
            <a:ln>
              <a:noFill/>
            </a:ln>
            <a:effectLst/>
          </c:spPr>
          <c:invertIfNegative val="0"/>
          <c:cat>
            <c:strRef>
              <c:f>Graphs!$A$62:$A$69</c:f>
              <c:strCache>
                <c:ptCount val="8"/>
                <c:pt idx="0">
                  <c:v>Foster Care</c:v>
                </c:pt>
                <c:pt idx="1">
                  <c:v>Supported Accommodation</c:v>
                </c:pt>
                <c:pt idx="2">
                  <c:v>Other</c:v>
                </c:pt>
                <c:pt idx="3">
                  <c:v>Adoption</c:v>
                </c:pt>
                <c:pt idx="4">
                  <c:v>With Parents / Responsible Person</c:v>
                </c:pt>
                <c:pt idx="5">
                  <c:v>Children's Homes</c:v>
                </c:pt>
                <c:pt idx="6">
                  <c:v>Placements Within 20 Miles</c:v>
                </c:pt>
                <c:pt idx="7">
                  <c:v>3 Or More Placements During Year</c:v>
                </c:pt>
              </c:strCache>
            </c:strRef>
          </c:cat>
          <c:val>
            <c:numRef>
              <c:f>Graphs!$F$62:$F$69</c:f>
              <c:numCache>
                <c:formatCode>0</c:formatCode>
                <c:ptCount val="8"/>
                <c:pt idx="0">
                  <c:v>427</c:v>
                </c:pt>
                <c:pt idx="1">
                  <c:v>7</c:v>
                </c:pt>
                <c:pt idx="2">
                  <c:v>14</c:v>
                </c:pt>
                <c:pt idx="3">
                  <c:v>29</c:v>
                </c:pt>
                <c:pt idx="4">
                  <c:v>32</c:v>
                </c:pt>
                <c:pt idx="5">
                  <c:v>90</c:v>
                </c:pt>
                <c:pt idx="6" formatCode="General">
                  <c:v>443</c:v>
                </c:pt>
                <c:pt idx="7">
                  <c:v>34</c:v>
                </c:pt>
              </c:numCache>
            </c:numRef>
          </c:val>
          <c:extLst>
            <c:ext xmlns:c16="http://schemas.microsoft.com/office/drawing/2014/chart" uri="{C3380CC4-5D6E-409C-BE32-E72D297353CC}">
              <c16:uniqueId val="{00000004-E5F2-48A5-A5A8-79FAABABEF3B}"/>
            </c:ext>
          </c:extLst>
        </c:ser>
        <c:dLbls>
          <c:showLegendKey val="0"/>
          <c:showVal val="0"/>
          <c:showCatName val="0"/>
          <c:showSerName val="0"/>
          <c:showPercent val="0"/>
          <c:showBubbleSize val="0"/>
        </c:dLbls>
        <c:gapWidth val="182"/>
        <c:axId val="919709776"/>
        <c:axId val="919710496"/>
      </c:barChart>
      <c:catAx>
        <c:axId val="91970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710496"/>
        <c:crosses val="autoZero"/>
        <c:auto val="1"/>
        <c:lblAlgn val="ctr"/>
        <c:lblOffset val="100"/>
        <c:noMultiLvlLbl val="0"/>
      </c:catAx>
      <c:valAx>
        <c:axId val="919710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70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CLA per 10,000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'Slide 3'!$B$7</c:f>
              <c:strCache>
                <c:ptCount val="1"/>
                <c:pt idx="0">
                  <c:v>Leicester</c:v>
                </c:pt>
              </c:strCache>
            </c:strRef>
          </c:tx>
          <c:spPr>
            <a:ln w="28575" cap="rnd">
              <a:solidFill>
                <a:srgbClr val="FF0000"/>
              </a:solidFill>
              <a:round/>
            </a:ln>
            <a:effectLst/>
          </c:spPr>
          <c:marker>
            <c:symbol val="none"/>
          </c:marker>
          <c:cat>
            <c:strRef>
              <c:f>'Slide 3'!$D$6:$K$6</c:f>
              <c:strCache>
                <c:ptCount val="8"/>
                <c:pt idx="0">
                  <c:v>2017-18</c:v>
                </c:pt>
                <c:pt idx="1">
                  <c:v>2018-19</c:v>
                </c:pt>
                <c:pt idx="2">
                  <c:v>2019-20</c:v>
                </c:pt>
                <c:pt idx="3">
                  <c:v>2020-21</c:v>
                </c:pt>
                <c:pt idx="4">
                  <c:v>2021-22</c:v>
                </c:pt>
                <c:pt idx="5">
                  <c:v>2022-23</c:v>
                </c:pt>
                <c:pt idx="6">
                  <c:v>2023-24</c:v>
                </c:pt>
                <c:pt idx="7">
                  <c:v>Feb 2025</c:v>
                </c:pt>
              </c:strCache>
            </c:strRef>
          </c:cat>
          <c:val>
            <c:numRef>
              <c:f>'Slide 3'!$D$7:$K$7</c:f>
              <c:numCache>
                <c:formatCode>General</c:formatCode>
                <c:ptCount val="8"/>
                <c:pt idx="0">
                  <c:v>81</c:v>
                </c:pt>
                <c:pt idx="1">
                  <c:v>74</c:v>
                </c:pt>
                <c:pt idx="2">
                  <c:v>69</c:v>
                </c:pt>
                <c:pt idx="3">
                  <c:v>70</c:v>
                </c:pt>
                <c:pt idx="4">
                  <c:v>71</c:v>
                </c:pt>
                <c:pt idx="5">
                  <c:v>72</c:v>
                </c:pt>
                <c:pt idx="6">
                  <c:v>68</c:v>
                </c:pt>
                <c:pt idx="7">
                  <c:v>67</c:v>
                </c:pt>
              </c:numCache>
            </c:numRef>
          </c:val>
          <c:smooth val="0"/>
          <c:extLst>
            <c:ext xmlns:c16="http://schemas.microsoft.com/office/drawing/2014/chart" uri="{C3380CC4-5D6E-409C-BE32-E72D297353CC}">
              <c16:uniqueId val="{00000000-90A9-4E42-A9ED-76C17A94A3EA}"/>
            </c:ext>
          </c:extLst>
        </c:ser>
        <c:ser>
          <c:idx val="1"/>
          <c:order val="1"/>
          <c:tx>
            <c:strRef>
              <c:f>'Slide 3'!$B$8</c:f>
              <c:strCache>
                <c:ptCount val="1"/>
                <c:pt idx="0">
                  <c:v>England</c:v>
                </c:pt>
              </c:strCache>
            </c:strRef>
          </c:tx>
          <c:spPr>
            <a:ln w="28575" cap="rnd">
              <a:solidFill>
                <a:schemeClr val="tx1"/>
              </a:solidFill>
              <a:round/>
            </a:ln>
            <a:effectLst/>
          </c:spPr>
          <c:marker>
            <c:symbol val="none"/>
          </c:marker>
          <c:cat>
            <c:strRef>
              <c:f>'Slide 3'!$D$6:$K$6</c:f>
              <c:strCache>
                <c:ptCount val="8"/>
                <c:pt idx="0">
                  <c:v>2017-18</c:v>
                </c:pt>
                <c:pt idx="1">
                  <c:v>2018-19</c:v>
                </c:pt>
                <c:pt idx="2">
                  <c:v>2019-20</c:v>
                </c:pt>
                <c:pt idx="3">
                  <c:v>2020-21</c:v>
                </c:pt>
                <c:pt idx="4">
                  <c:v>2021-22</c:v>
                </c:pt>
                <c:pt idx="5">
                  <c:v>2022-23</c:v>
                </c:pt>
                <c:pt idx="6">
                  <c:v>2023-24</c:v>
                </c:pt>
                <c:pt idx="7">
                  <c:v>Feb 2025</c:v>
                </c:pt>
              </c:strCache>
            </c:strRef>
          </c:cat>
          <c:val>
            <c:numRef>
              <c:f>'Slide 3'!$D$8:$K$8</c:f>
              <c:numCache>
                <c:formatCode>General</c:formatCode>
                <c:ptCount val="8"/>
                <c:pt idx="0">
                  <c:v>64</c:v>
                </c:pt>
                <c:pt idx="1">
                  <c:v>66</c:v>
                </c:pt>
                <c:pt idx="2">
                  <c:v>68</c:v>
                </c:pt>
                <c:pt idx="3">
                  <c:v>69</c:v>
                </c:pt>
                <c:pt idx="4">
                  <c:v>70</c:v>
                </c:pt>
                <c:pt idx="5">
                  <c:v>71</c:v>
                </c:pt>
                <c:pt idx="6">
                  <c:v>70</c:v>
                </c:pt>
              </c:numCache>
            </c:numRef>
          </c:val>
          <c:smooth val="0"/>
          <c:extLst>
            <c:ext xmlns:c16="http://schemas.microsoft.com/office/drawing/2014/chart" uri="{C3380CC4-5D6E-409C-BE32-E72D297353CC}">
              <c16:uniqueId val="{00000001-90A9-4E42-A9ED-76C17A94A3EA}"/>
            </c:ext>
          </c:extLst>
        </c:ser>
        <c:ser>
          <c:idx val="2"/>
          <c:order val="2"/>
          <c:tx>
            <c:strRef>
              <c:f>'Slide 3'!$B$10</c:f>
              <c:strCache>
                <c:ptCount val="1"/>
                <c:pt idx="0">
                  <c:v>East Midlands</c:v>
                </c:pt>
              </c:strCache>
            </c:strRef>
          </c:tx>
          <c:spPr>
            <a:ln w="28575" cap="rnd">
              <a:solidFill>
                <a:schemeClr val="accent3"/>
              </a:solidFill>
              <a:round/>
            </a:ln>
            <a:effectLst/>
          </c:spPr>
          <c:marker>
            <c:symbol val="none"/>
          </c:marker>
          <c:cat>
            <c:strRef>
              <c:f>'Slide 3'!$D$6:$K$6</c:f>
              <c:strCache>
                <c:ptCount val="8"/>
                <c:pt idx="0">
                  <c:v>2017-18</c:v>
                </c:pt>
                <c:pt idx="1">
                  <c:v>2018-19</c:v>
                </c:pt>
                <c:pt idx="2">
                  <c:v>2019-20</c:v>
                </c:pt>
                <c:pt idx="3">
                  <c:v>2020-21</c:v>
                </c:pt>
                <c:pt idx="4">
                  <c:v>2021-22</c:v>
                </c:pt>
                <c:pt idx="5">
                  <c:v>2022-23</c:v>
                </c:pt>
                <c:pt idx="6">
                  <c:v>2023-24</c:v>
                </c:pt>
                <c:pt idx="7">
                  <c:v>Feb 2025</c:v>
                </c:pt>
              </c:strCache>
            </c:strRef>
          </c:cat>
          <c:val>
            <c:numRef>
              <c:f>'Slide 3'!$D$10:$K$10</c:f>
              <c:numCache>
                <c:formatCode>General</c:formatCode>
                <c:ptCount val="8"/>
                <c:pt idx="0">
                  <c:v>57</c:v>
                </c:pt>
                <c:pt idx="1">
                  <c:v>59</c:v>
                </c:pt>
                <c:pt idx="2">
                  <c:v>62</c:v>
                </c:pt>
                <c:pt idx="3">
                  <c:v>65</c:v>
                </c:pt>
                <c:pt idx="4">
                  <c:v>65</c:v>
                </c:pt>
                <c:pt idx="5">
                  <c:v>66</c:v>
                </c:pt>
                <c:pt idx="6">
                  <c:v>65</c:v>
                </c:pt>
              </c:numCache>
            </c:numRef>
          </c:val>
          <c:smooth val="0"/>
          <c:extLst>
            <c:ext xmlns:c16="http://schemas.microsoft.com/office/drawing/2014/chart" uri="{C3380CC4-5D6E-409C-BE32-E72D297353CC}">
              <c16:uniqueId val="{00000002-90A9-4E42-A9ED-76C17A94A3EA}"/>
            </c:ext>
          </c:extLst>
        </c:ser>
        <c:ser>
          <c:idx val="3"/>
          <c:order val="3"/>
          <c:tx>
            <c:strRef>
              <c:f>'Slide 3'!$B$9</c:f>
              <c:strCache>
                <c:ptCount val="1"/>
                <c:pt idx="0">
                  <c:v>Statistical Neighbours</c:v>
                </c:pt>
              </c:strCache>
            </c:strRef>
          </c:tx>
          <c:spPr>
            <a:ln w="28575" cap="rnd">
              <a:solidFill>
                <a:schemeClr val="accent4"/>
              </a:solidFill>
              <a:round/>
            </a:ln>
            <a:effectLst/>
          </c:spPr>
          <c:marker>
            <c:symbol val="none"/>
          </c:marker>
          <c:cat>
            <c:strRef>
              <c:f>'Slide 3'!$D$6:$K$6</c:f>
              <c:strCache>
                <c:ptCount val="8"/>
                <c:pt idx="0">
                  <c:v>2017-18</c:v>
                </c:pt>
                <c:pt idx="1">
                  <c:v>2018-19</c:v>
                </c:pt>
                <c:pt idx="2">
                  <c:v>2019-20</c:v>
                </c:pt>
                <c:pt idx="3">
                  <c:v>2020-21</c:v>
                </c:pt>
                <c:pt idx="4">
                  <c:v>2021-22</c:v>
                </c:pt>
                <c:pt idx="5">
                  <c:v>2022-23</c:v>
                </c:pt>
                <c:pt idx="6">
                  <c:v>2023-24</c:v>
                </c:pt>
                <c:pt idx="7">
                  <c:v>Feb 2025</c:v>
                </c:pt>
              </c:strCache>
            </c:strRef>
          </c:cat>
          <c:val>
            <c:numRef>
              <c:f>'Slide 3'!$D$9:$K$9</c:f>
              <c:numCache>
                <c:formatCode>General</c:formatCode>
                <c:ptCount val="8"/>
                <c:pt idx="0">
                  <c:v>78.3</c:v>
                </c:pt>
                <c:pt idx="1">
                  <c:v>80.2</c:v>
                </c:pt>
                <c:pt idx="2">
                  <c:v>79</c:v>
                </c:pt>
                <c:pt idx="3">
                  <c:v>78.2</c:v>
                </c:pt>
                <c:pt idx="4">
                  <c:v>80.599999999999994</c:v>
                </c:pt>
                <c:pt idx="5">
                  <c:v>78.3</c:v>
                </c:pt>
                <c:pt idx="6">
                  <c:v>74.099999999999994</c:v>
                </c:pt>
              </c:numCache>
            </c:numRef>
          </c:val>
          <c:smooth val="0"/>
          <c:extLst>
            <c:ext xmlns:c16="http://schemas.microsoft.com/office/drawing/2014/chart" uri="{C3380CC4-5D6E-409C-BE32-E72D297353CC}">
              <c16:uniqueId val="{00000003-90A9-4E42-A9ED-76C17A94A3EA}"/>
            </c:ext>
          </c:extLst>
        </c:ser>
        <c:dLbls>
          <c:showLegendKey val="0"/>
          <c:showVal val="0"/>
          <c:showCatName val="0"/>
          <c:showSerName val="0"/>
          <c:showPercent val="0"/>
          <c:showBubbleSize val="0"/>
        </c:dLbls>
        <c:smooth val="0"/>
        <c:axId val="618733464"/>
        <c:axId val="618734184"/>
      </c:lineChart>
      <c:catAx>
        <c:axId val="61873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734184"/>
        <c:crosses val="autoZero"/>
        <c:auto val="1"/>
        <c:lblAlgn val="ctr"/>
        <c:lblOffset val="100"/>
        <c:noMultiLvlLbl val="0"/>
      </c:catAx>
      <c:valAx>
        <c:axId val="61873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733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CLA Per 10,000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Graphs!$B$96</c:f>
              <c:strCache>
                <c:ptCount val="1"/>
                <c:pt idx="0">
                  <c:v>FY 19 / 20</c:v>
                </c:pt>
              </c:strCache>
            </c:strRef>
          </c:tx>
          <c:spPr>
            <a:solidFill>
              <a:schemeClr val="accent1"/>
            </a:solidFill>
            <a:ln>
              <a:noFill/>
            </a:ln>
            <a:effectLst/>
          </c:spPr>
          <c:invertIfNegative val="0"/>
          <c:cat>
            <c:strRef>
              <c:f>Graphs!$A$97:$A$105</c:f>
              <c:strCache>
                <c:ptCount val="9"/>
                <c:pt idx="0">
                  <c:v>Leicester</c:v>
                </c:pt>
                <c:pt idx="1">
                  <c:v>Leicestershire</c:v>
                </c:pt>
                <c:pt idx="2">
                  <c:v>Rutland</c:v>
                </c:pt>
                <c:pt idx="3">
                  <c:v>Lincolnshire</c:v>
                </c:pt>
                <c:pt idx="4">
                  <c:v>Derby</c:v>
                </c:pt>
                <c:pt idx="5">
                  <c:v>Derbyshire</c:v>
                </c:pt>
                <c:pt idx="6">
                  <c:v>Nottingham</c:v>
                </c:pt>
                <c:pt idx="7">
                  <c:v>Nottinghamshire</c:v>
                </c:pt>
                <c:pt idx="8">
                  <c:v>East Midlands (Region)</c:v>
                </c:pt>
              </c:strCache>
            </c:strRef>
          </c:cat>
          <c:val>
            <c:numRef>
              <c:f>Graphs!$B$97:$B$105</c:f>
              <c:numCache>
                <c:formatCode>0</c:formatCode>
                <c:ptCount val="9"/>
                <c:pt idx="0">
                  <c:v>69</c:v>
                </c:pt>
                <c:pt idx="1">
                  <c:v>47</c:v>
                </c:pt>
                <c:pt idx="2">
                  <c:v>53</c:v>
                </c:pt>
                <c:pt idx="3">
                  <c:v>43</c:v>
                </c:pt>
                <c:pt idx="4">
                  <c:v>99</c:v>
                </c:pt>
                <c:pt idx="5">
                  <c:v>57</c:v>
                </c:pt>
                <c:pt idx="6" formatCode="General">
                  <c:v>98</c:v>
                </c:pt>
                <c:pt idx="7" formatCode="General">
                  <c:v>56</c:v>
                </c:pt>
                <c:pt idx="8" formatCode="General">
                  <c:v>62</c:v>
                </c:pt>
              </c:numCache>
            </c:numRef>
          </c:val>
          <c:extLst>
            <c:ext xmlns:c16="http://schemas.microsoft.com/office/drawing/2014/chart" uri="{C3380CC4-5D6E-409C-BE32-E72D297353CC}">
              <c16:uniqueId val="{00000000-3963-4FAB-8BF3-406B04F7D5E2}"/>
            </c:ext>
          </c:extLst>
        </c:ser>
        <c:ser>
          <c:idx val="1"/>
          <c:order val="1"/>
          <c:tx>
            <c:strRef>
              <c:f>Graphs!$C$96</c:f>
              <c:strCache>
                <c:ptCount val="1"/>
                <c:pt idx="0">
                  <c:v>FY 20 / 21</c:v>
                </c:pt>
              </c:strCache>
            </c:strRef>
          </c:tx>
          <c:spPr>
            <a:solidFill>
              <a:schemeClr val="accent2"/>
            </a:solidFill>
            <a:ln>
              <a:noFill/>
            </a:ln>
            <a:effectLst/>
          </c:spPr>
          <c:invertIfNegative val="0"/>
          <c:cat>
            <c:strRef>
              <c:f>Graphs!$A$97:$A$105</c:f>
              <c:strCache>
                <c:ptCount val="9"/>
                <c:pt idx="0">
                  <c:v>Leicester</c:v>
                </c:pt>
                <c:pt idx="1">
                  <c:v>Leicestershire</c:v>
                </c:pt>
                <c:pt idx="2">
                  <c:v>Rutland</c:v>
                </c:pt>
                <c:pt idx="3">
                  <c:v>Lincolnshire</c:v>
                </c:pt>
                <c:pt idx="4">
                  <c:v>Derby</c:v>
                </c:pt>
                <c:pt idx="5">
                  <c:v>Derbyshire</c:v>
                </c:pt>
                <c:pt idx="6">
                  <c:v>Nottingham</c:v>
                </c:pt>
                <c:pt idx="7">
                  <c:v>Nottinghamshire</c:v>
                </c:pt>
                <c:pt idx="8">
                  <c:v>East Midlands (Region)</c:v>
                </c:pt>
              </c:strCache>
            </c:strRef>
          </c:cat>
          <c:val>
            <c:numRef>
              <c:f>Graphs!$C$97:$C$105</c:f>
              <c:numCache>
                <c:formatCode>0</c:formatCode>
                <c:ptCount val="9"/>
                <c:pt idx="0">
                  <c:v>70</c:v>
                </c:pt>
                <c:pt idx="1">
                  <c:v>50</c:v>
                </c:pt>
                <c:pt idx="2">
                  <c:v>42</c:v>
                </c:pt>
                <c:pt idx="3">
                  <c:v>47</c:v>
                </c:pt>
                <c:pt idx="4">
                  <c:v>109</c:v>
                </c:pt>
                <c:pt idx="5">
                  <c:v>59</c:v>
                </c:pt>
                <c:pt idx="6" formatCode="General">
                  <c:v>102</c:v>
                </c:pt>
                <c:pt idx="7" formatCode="General">
                  <c:v>61</c:v>
                </c:pt>
                <c:pt idx="8" formatCode="General">
                  <c:v>65</c:v>
                </c:pt>
              </c:numCache>
            </c:numRef>
          </c:val>
          <c:extLst>
            <c:ext xmlns:c16="http://schemas.microsoft.com/office/drawing/2014/chart" uri="{C3380CC4-5D6E-409C-BE32-E72D297353CC}">
              <c16:uniqueId val="{00000001-3963-4FAB-8BF3-406B04F7D5E2}"/>
            </c:ext>
          </c:extLst>
        </c:ser>
        <c:ser>
          <c:idx val="2"/>
          <c:order val="2"/>
          <c:tx>
            <c:strRef>
              <c:f>Graphs!$D$96</c:f>
              <c:strCache>
                <c:ptCount val="1"/>
                <c:pt idx="0">
                  <c:v>FY 21 / 22</c:v>
                </c:pt>
              </c:strCache>
            </c:strRef>
          </c:tx>
          <c:spPr>
            <a:solidFill>
              <a:schemeClr val="accent3"/>
            </a:solidFill>
            <a:ln>
              <a:noFill/>
            </a:ln>
            <a:effectLst/>
          </c:spPr>
          <c:invertIfNegative val="0"/>
          <c:cat>
            <c:strRef>
              <c:f>Graphs!$A$97:$A$105</c:f>
              <c:strCache>
                <c:ptCount val="9"/>
                <c:pt idx="0">
                  <c:v>Leicester</c:v>
                </c:pt>
                <c:pt idx="1">
                  <c:v>Leicestershire</c:v>
                </c:pt>
                <c:pt idx="2">
                  <c:v>Rutland</c:v>
                </c:pt>
                <c:pt idx="3">
                  <c:v>Lincolnshire</c:v>
                </c:pt>
                <c:pt idx="4">
                  <c:v>Derby</c:v>
                </c:pt>
                <c:pt idx="5">
                  <c:v>Derbyshire</c:v>
                </c:pt>
                <c:pt idx="6">
                  <c:v>Nottingham</c:v>
                </c:pt>
                <c:pt idx="7">
                  <c:v>Nottinghamshire</c:v>
                </c:pt>
                <c:pt idx="8">
                  <c:v>East Midlands (Region)</c:v>
                </c:pt>
              </c:strCache>
            </c:strRef>
          </c:cat>
          <c:val>
            <c:numRef>
              <c:f>Graphs!$D$97:$D$105</c:f>
              <c:numCache>
                <c:formatCode>0</c:formatCode>
                <c:ptCount val="9"/>
                <c:pt idx="0">
                  <c:v>71</c:v>
                </c:pt>
                <c:pt idx="1">
                  <c:v>49</c:v>
                </c:pt>
                <c:pt idx="2">
                  <c:v>31</c:v>
                </c:pt>
                <c:pt idx="3">
                  <c:v>51</c:v>
                </c:pt>
                <c:pt idx="4">
                  <c:v>107</c:v>
                </c:pt>
                <c:pt idx="5">
                  <c:v>60</c:v>
                </c:pt>
                <c:pt idx="6" formatCode="General">
                  <c:v>109</c:v>
                </c:pt>
                <c:pt idx="7" formatCode="General">
                  <c:v>59</c:v>
                </c:pt>
                <c:pt idx="8" formatCode="General">
                  <c:v>65</c:v>
                </c:pt>
              </c:numCache>
            </c:numRef>
          </c:val>
          <c:extLst>
            <c:ext xmlns:c16="http://schemas.microsoft.com/office/drawing/2014/chart" uri="{C3380CC4-5D6E-409C-BE32-E72D297353CC}">
              <c16:uniqueId val="{00000002-3963-4FAB-8BF3-406B04F7D5E2}"/>
            </c:ext>
          </c:extLst>
        </c:ser>
        <c:ser>
          <c:idx val="3"/>
          <c:order val="3"/>
          <c:tx>
            <c:strRef>
              <c:f>Graphs!$E$96</c:f>
              <c:strCache>
                <c:ptCount val="1"/>
                <c:pt idx="0">
                  <c:v>FY 22 / 23</c:v>
                </c:pt>
              </c:strCache>
            </c:strRef>
          </c:tx>
          <c:spPr>
            <a:solidFill>
              <a:schemeClr val="accent4"/>
            </a:solidFill>
            <a:ln>
              <a:noFill/>
            </a:ln>
            <a:effectLst/>
          </c:spPr>
          <c:invertIfNegative val="0"/>
          <c:cat>
            <c:strRef>
              <c:f>Graphs!$A$97:$A$105</c:f>
              <c:strCache>
                <c:ptCount val="9"/>
                <c:pt idx="0">
                  <c:v>Leicester</c:v>
                </c:pt>
                <c:pt idx="1">
                  <c:v>Leicestershire</c:v>
                </c:pt>
                <c:pt idx="2">
                  <c:v>Rutland</c:v>
                </c:pt>
                <c:pt idx="3">
                  <c:v>Lincolnshire</c:v>
                </c:pt>
                <c:pt idx="4">
                  <c:v>Derby</c:v>
                </c:pt>
                <c:pt idx="5">
                  <c:v>Derbyshire</c:v>
                </c:pt>
                <c:pt idx="6">
                  <c:v>Nottingham</c:v>
                </c:pt>
                <c:pt idx="7">
                  <c:v>Nottinghamshire</c:v>
                </c:pt>
                <c:pt idx="8">
                  <c:v>East Midlands (Region)</c:v>
                </c:pt>
              </c:strCache>
            </c:strRef>
          </c:cat>
          <c:val>
            <c:numRef>
              <c:f>Graphs!$E$97:$E$105</c:f>
              <c:numCache>
                <c:formatCode>0</c:formatCode>
                <c:ptCount val="9"/>
                <c:pt idx="0">
                  <c:v>71</c:v>
                </c:pt>
                <c:pt idx="1">
                  <c:v>48</c:v>
                </c:pt>
                <c:pt idx="2">
                  <c:v>40</c:v>
                </c:pt>
                <c:pt idx="3">
                  <c:v>50</c:v>
                </c:pt>
                <c:pt idx="4">
                  <c:v>105</c:v>
                </c:pt>
                <c:pt idx="5">
                  <c:v>65</c:v>
                </c:pt>
                <c:pt idx="6" formatCode="General">
                  <c:v>107</c:v>
                </c:pt>
                <c:pt idx="7" formatCode="General">
                  <c:v>58</c:v>
                </c:pt>
                <c:pt idx="8" formatCode="General">
                  <c:v>66</c:v>
                </c:pt>
              </c:numCache>
            </c:numRef>
          </c:val>
          <c:extLst>
            <c:ext xmlns:c16="http://schemas.microsoft.com/office/drawing/2014/chart" uri="{C3380CC4-5D6E-409C-BE32-E72D297353CC}">
              <c16:uniqueId val="{00000003-3963-4FAB-8BF3-406B04F7D5E2}"/>
            </c:ext>
          </c:extLst>
        </c:ser>
        <c:ser>
          <c:idx val="4"/>
          <c:order val="4"/>
          <c:tx>
            <c:strRef>
              <c:f>Graphs!$F$96</c:f>
              <c:strCache>
                <c:ptCount val="1"/>
                <c:pt idx="0">
                  <c:v>FY 23 / 24</c:v>
                </c:pt>
              </c:strCache>
            </c:strRef>
          </c:tx>
          <c:spPr>
            <a:solidFill>
              <a:schemeClr val="accent5"/>
            </a:solidFill>
            <a:ln>
              <a:noFill/>
            </a:ln>
            <a:effectLst/>
          </c:spPr>
          <c:invertIfNegative val="0"/>
          <c:cat>
            <c:strRef>
              <c:f>Graphs!$A$97:$A$105</c:f>
              <c:strCache>
                <c:ptCount val="9"/>
                <c:pt idx="0">
                  <c:v>Leicester</c:v>
                </c:pt>
                <c:pt idx="1">
                  <c:v>Leicestershire</c:v>
                </c:pt>
                <c:pt idx="2">
                  <c:v>Rutland</c:v>
                </c:pt>
                <c:pt idx="3">
                  <c:v>Lincolnshire</c:v>
                </c:pt>
                <c:pt idx="4">
                  <c:v>Derby</c:v>
                </c:pt>
                <c:pt idx="5">
                  <c:v>Derbyshire</c:v>
                </c:pt>
                <c:pt idx="6">
                  <c:v>Nottingham</c:v>
                </c:pt>
                <c:pt idx="7">
                  <c:v>Nottinghamshire</c:v>
                </c:pt>
                <c:pt idx="8">
                  <c:v>East Midlands (Region)</c:v>
                </c:pt>
              </c:strCache>
            </c:strRef>
          </c:cat>
          <c:val>
            <c:numRef>
              <c:f>Graphs!$F$97:$F$105</c:f>
              <c:numCache>
                <c:formatCode>0</c:formatCode>
                <c:ptCount val="9"/>
                <c:pt idx="0">
                  <c:v>68</c:v>
                </c:pt>
                <c:pt idx="1">
                  <c:v>50</c:v>
                </c:pt>
                <c:pt idx="2">
                  <c:v>34</c:v>
                </c:pt>
                <c:pt idx="3">
                  <c:v>51</c:v>
                </c:pt>
                <c:pt idx="4">
                  <c:v>100</c:v>
                </c:pt>
                <c:pt idx="5">
                  <c:v>68</c:v>
                </c:pt>
                <c:pt idx="6" formatCode="General">
                  <c:v>100</c:v>
                </c:pt>
                <c:pt idx="7" formatCode="General">
                  <c:v>57</c:v>
                </c:pt>
                <c:pt idx="8" formatCode="General">
                  <c:v>65</c:v>
                </c:pt>
              </c:numCache>
            </c:numRef>
          </c:val>
          <c:extLst>
            <c:ext xmlns:c16="http://schemas.microsoft.com/office/drawing/2014/chart" uri="{C3380CC4-5D6E-409C-BE32-E72D297353CC}">
              <c16:uniqueId val="{00000004-3963-4FAB-8BF3-406B04F7D5E2}"/>
            </c:ext>
          </c:extLst>
        </c:ser>
        <c:dLbls>
          <c:showLegendKey val="0"/>
          <c:showVal val="0"/>
          <c:showCatName val="0"/>
          <c:showSerName val="0"/>
          <c:showPercent val="0"/>
          <c:showBubbleSize val="0"/>
        </c:dLbls>
        <c:gapWidth val="219"/>
        <c:overlap val="-27"/>
        <c:axId val="480589232"/>
        <c:axId val="480591032"/>
      </c:barChart>
      <c:catAx>
        <c:axId val="48058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591032"/>
        <c:crosses val="autoZero"/>
        <c:auto val="1"/>
        <c:lblAlgn val="ctr"/>
        <c:lblOffset val="100"/>
        <c:noMultiLvlLbl val="0"/>
      </c:catAx>
      <c:valAx>
        <c:axId val="480591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58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Leicester CLA by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Female</c:v>
          </c:tx>
          <c:spPr>
            <a:ln w="28575" cap="rnd">
              <a:solidFill>
                <a:schemeClr val="accent1"/>
              </a:solidFill>
              <a:round/>
            </a:ln>
            <a:effectLst/>
          </c:spPr>
          <c:marker>
            <c:symbol val="none"/>
          </c:marker>
          <c:cat>
            <c:strRef>
              <c:f>'Slide 3'!$D$64:$K$64</c:f>
              <c:strCache>
                <c:ptCount val="8"/>
                <c:pt idx="0">
                  <c:v>2017-18</c:v>
                </c:pt>
                <c:pt idx="1">
                  <c:v>2018-19</c:v>
                </c:pt>
                <c:pt idx="2">
                  <c:v>2019-20</c:v>
                </c:pt>
                <c:pt idx="3">
                  <c:v>2020-21</c:v>
                </c:pt>
                <c:pt idx="4">
                  <c:v>2021-22</c:v>
                </c:pt>
                <c:pt idx="5">
                  <c:v>2022-23</c:v>
                </c:pt>
                <c:pt idx="6">
                  <c:v>2023-24</c:v>
                </c:pt>
                <c:pt idx="7">
                  <c:v>Feb 2025</c:v>
                </c:pt>
              </c:strCache>
            </c:strRef>
          </c:cat>
          <c:val>
            <c:numRef>
              <c:f>'Slide 3'!$D$74:$K$74</c:f>
              <c:numCache>
                <c:formatCode>General</c:formatCode>
                <c:ptCount val="8"/>
                <c:pt idx="0">
                  <c:v>47</c:v>
                </c:pt>
                <c:pt idx="1">
                  <c:v>47</c:v>
                </c:pt>
                <c:pt idx="2">
                  <c:v>47</c:v>
                </c:pt>
                <c:pt idx="3">
                  <c:v>45</c:v>
                </c:pt>
                <c:pt idx="4">
                  <c:v>46</c:v>
                </c:pt>
                <c:pt idx="5">
                  <c:v>44</c:v>
                </c:pt>
                <c:pt idx="6">
                  <c:v>45</c:v>
                </c:pt>
                <c:pt idx="7">
                  <c:v>44</c:v>
                </c:pt>
              </c:numCache>
            </c:numRef>
          </c:val>
          <c:smooth val="0"/>
          <c:extLst>
            <c:ext xmlns:c16="http://schemas.microsoft.com/office/drawing/2014/chart" uri="{C3380CC4-5D6E-409C-BE32-E72D297353CC}">
              <c16:uniqueId val="{00000000-9D94-4B66-BDC9-EE2447371289}"/>
            </c:ext>
          </c:extLst>
        </c:ser>
        <c:ser>
          <c:idx val="1"/>
          <c:order val="1"/>
          <c:tx>
            <c:v>Male</c:v>
          </c:tx>
          <c:spPr>
            <a:ln w="28575" cap="rnd">
              <a:solidFill>
                <a:schemeClr val="accent2"/>
              </a:solidFill>
              <a:round/>
            </a:ln>
            <a:effectLst/>
          </c:spPr>
          <c:marker>
            <c:symbol val="none"/>
          </c:marker>
          <c:cat>
            <c:strRef>
              <c:f>'Slide 3'!$D$64:$K$64</c:f>
              <c:strCache>
                <c:ptCount val="8"/>
                <c:pt idx="0">
                  <c:v>2017-18</c:v>
                </c:pt>
                <c:pt idx="1">
                  <c:v>2018-19</c:v>
                </c:pt>
                <c:pt idx="2">
                  <c:v>2019-20</c:v>
                </c:pt>
                <c:pt idx="3">
                  <c:v>2020-21</c:v>
                </c:pt>
                <c:pt idx="4">
                  <c:v>2021-22</c:v>
                </c:pt>
                <c:pt idx="5">
                  <c:v>2022-23</c:v>
                </c:pt>
                <c:pt idx="6">
                  <c:v>2023-24</c:v>
                </c:pt>
                <c:pt idx="7">
                  <c:v>Feb 2025</c:v>
                </c:pt>
              </c:strCache>
            </c:strRef>
          </c:cat>
          <c:val>
            <c:numRef>
              <c:f>'Slide 3'!$D$66:$K$66</c:f>
              <c:numCache>
                <c:formatCode>General</c:formatCode>
                <c:ptCount val="8"/>
                <c:pt idx="0">
                  <c:v>53</c:v>
                </c:pt>
                <c:pt idx="1">
                  <c:v>53</c:v>
                </c:pt>
                <c:pt idx="2">
                  <c:v>53</c:v>
                </c:pt>
                <c:pt idx="3">
                  <c:v>55</c:v>
                </c:pt>
                <c:pt idx="4">
                  <c:v>54</c:v>
                </c:pt>
                <c:pt idx="5">
                  <c:v>56</c:v>
                </c:pt>
                <c:pt idx="6">
                  <c:v>55</c:v>
                </c:pt>
                <c:pt idx="7">
                  <c:v>56</c:v>
                </c:pt>
              </c:numCache>
            </c:numRef>
          </c:val>
          <c:smooth val="0"/>
          <c:extLst>
            <c:ext xmlns:c16="http://schemas.microsoft.com/office/drawing/2014/chart" uri="{C3380CC4-5D6E-409C-BE32-E72D297353CC}">
              <c16:uniqueId val="{00000001-9D94-4B66-BDC9-EE2447371289}"/>
            </c:ext>
          </c:extLst>
        </c:ser>
        <c:dLbls>
          <c:showLegendKey val="0"/>
          <c:showVal val="0"/>
          <c:showCatName val="0"/>
          <c:showSerName val="0"/>
          <c:showPercent val="0"/>
          <c:showBubbleSize val="0"/>
        </c:dLbls>
        <c:smooth val="0"/>
        <c:axId val="826389232"/>
        <c:axId val="826390312"/>
      </c:lineChart>
      <c:catAx>
        <c:axId val="82638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90312"/>
        <c:crosses val="autoZero"/>
        <c:auto val="1"/>
        <c:lblAlgn val="ctr"/>
        <c:lblOffset val="100"/>
        <c:noMultiLvlLbl val="0"/>
      </c:catAx>
      <c:valAx>
        <c:axId val="826390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892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 CLA being Children from Abroad</a:t>
            </a:r>
            <a:r>
              <a:rPr lang="en-US" baseline="0" dirty="0"/>
              <a:t> </a:t>
            </a:r>
            <a:r>
              <a:rPr lang="en-US" dirty="0"/>
              <a:t>Seeking Safety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Leicester</c:v>
          </c:tx>
          <c:spPr>
            <a:ln w="28575" cap="rnd">
              <a:solidFill>
                <a:srgbClr val="FF0000"/>
              </a:solidFill>
              <a:round/>
            </a:ln>
            <a:effectLst/>
          </c:spPr>
          <c:marker>
            <c:symbol val="none"/>
          </c:marker>
          <c:cat>
            <c:strRef>
              <c:f>'Slide 3'!$D$95:$K$95</c:f>
              <c:strCache>
                <c:ptCount val="8"/>
                <c:pt idx="0">
                  <c:v>2017-18</c:v>
                </c:pt>
                <c:pt idx="1">
                  <c:v>2018-19</c:v>
                </c:pt>
                <c:pt idx="2">
                  <c:v>2019-20</c:v>
                </c:pt>
                <c:pt idx="3">
                  <c:v>2020-21</c:v>
                </c:pt>
                <c:pt idx="4">
                  <c:v>2021-22</c:v>
                </c:pt>
                <c:pt idx="5">
                  <c:v>2022-23</c:v>
                </c:pt>
                <c:pt idx="6">
                  <c:v>2023-24</c:v>
                </c:pt>
                <c:pt idx="7">
                  <c:v>Feb 2025</c:v>
                </c:pt>
              </c:strCache>
            </c:strRef>
          </c:cat>
          <c:val>
            <c:numRef>
              <c:f>'Slide 3'!$D$97:$K$97</c:f>
              <c:numCache>
                <c:formatCode>0.0</c:formatCode>
                <c:ptCount val="8"/>
                <c:pt idx="0">
                  <c:v>1.9230769230769231</c:v>
                </c:pt>
                <c:pt idx="1">
                  <c:v>2</c:v>
                </c:pt>
                <c:pt idx="2">
                  <c:v>1</c:v>
                </c:pt>
                <c:pt idx="3">
                  <c:v>1</c:v>
                </c:pt>
                <c:pt idx="4">
                  <c:v>2</c:v>
                </c:pt>
                <c:pt idx="5">
                  <c:v>6</c:v>
                </c:pt>
                <c:pt idx="6">
                  <c:v>5</c:v>
                </c:pt>
              </c:numCache>
            </c:numRef>
          </c:val>
          <c:smooth val="0"/>
          <c:extLst>
            <c:ext xmlns:c16="http://schemas.microsoft.com/office/drawing/2014/chart" uri="{C3380CC4-5D6E-409C-BE32-E72D297353CC}">
              <c16:uniqueId val="{00000000-13E7-41C2-B673-B97BA8B25D49}"/>
            </c:ext>
          </c:extLst>
        </c:ser>
        <c:ser>
          <c:idx val="1"/>
          <c:order val="1"/>
          <c:tx>
            <c:v>England</c:v>
          </c:tx>
          <c:spPr>
            <a:ln w="28575" cap="rnd">
              <a:solidFill>
                <a:schemeClr val="tx1"/>
              </a:solidFill>
              <a:round/>
            </a:ln>
            <a:effectLst/>
          </c:spPr>
          <c:marker>
            <c:symbol val="none"/>
          </c:marker>
          <c:cat>
            <c:strRef>
              <c:f>'Slide 3'!$D$95:$K$95</c:f>
              <c:strCache>
                <c:ptCount val="8"/>
                <c:pt idx="0">
                  <c:v>2017-18</c:v>
                </c:pt>
                <c:pt idx="1">
                  <c:v>2018-19</c:v>
                </c:pt>
                <c:pt idx="2">
                  <c:v>2019-20</c:v>
                </c:pt>
                <c:pt idx="3">
                  <c:v>2020-21</c:v>
                </c:pt>
                <c:pt idx="4">
                  <c:v>2021-22</c:v>
                </c:pt>
                <c:pt idx="5">
                  <c:v>2022-23</c:v>
                </c:pt>
                <c:pt idx="6">
                  <c:v>2023-24</c:v>
                </c:pt>
                <c:pt idx="7">
                  <c:v>Feb 2025</c:v>
                </c:pt>
              </c:strCache>
            </c:strRef>
          </c:cat>
          <c:val>
            <c:numRef>
              <c:f>'Slide 3'!$D$98:$K$98</c:f>
              <c:numCache>
                <c:formatCode>0.0</c:formatCode>
                <c:ptCount val="8"/>
                <c:pt idx="0">
                  <c:v>5.9400689472288519</c:v>
                </c:pt>
                <c:pt idx="1">
                  <c:v>6</c:v>
                </c:pt>
                <c:pt idx="2">
                  <c:v>6</c:v>
                </c:pt>
                <c:pt idx="3">
                  <c:v>5</c:v>
                </c:pt>
                <c:pt idx="4">
                  <c:v>7</c:v>
                </c:pt>
                <c:pt idx="5">
                  <c:v>9</c:v>
                </c:pt>
                <c:pt idx="6">
                  <c:v>9</c:v>
                </c:pt>
              </c:numCache>
            </c:numRef>
          </c:val>
          <c:smooth val="0"/>
          <c:extLst>
            <c:ext xmlns:c16="http://schemas.microsoft.com/office/drawing/2014/chart" uri="{C3380CC4-5D6E-409C-BE32-E72D297353CC}">
              <c16:uniqueId val="{00000001-13E7-41C2-B673-B97BA8B25D49}"/>
            </c:ext>
          </c:extLst>
        </c:ser>
        <c:ser>
          <c:idx val="2"/>
          <c:order val="2"/>
          <c:tx>
            <c:strRef>
              <c:f>'Slide 3'!$B$100</c:f>
              <c:strCache>
                <c:ptCount val="1"/>
                <c:pt idx="0">
                  <c:v>East Midlands</c:v>
                </c:pt>
              </c:strCache>
            </c:strRef>
          </c:tx>
          <c:spPr>
            <a:ln w="28575" cap="rnd">
              <a:solidFill>
                <a:schemeClr val="accent3"/>
              </a:solidFill>
              <a:round/>
            </a:ln>
            <a:effectLst/>
          </c:spPr>
          <c:marker>
            <c:symbol val="none"/>
          </c:marker>
          <c:cat>
            <c:strRef>
              <c:f>'Slide 3'!$D$95:$K$95</c:f>
              <c:strCache>
                <c:ptCount val="8"/>
                <c:pt idx="0">
                  <c:v>2017-18</c:v>
                </c:pt>
                <c:pt idx="1">
                  <c:v>2018-19</c:v>
                </c:pt>
                <c:pt idx="2">
                  <c:v>2019-20</c:v>
                </c:pt>
                <c:pt idx="3">
                  <c:v>2020-21</c:v>
                </c:pt>
                <c:pt idx="4">
                  <c:v>2021-22</c:v>
                </c:pt>
                <c:pt idx="5">
                  <c:v>2022-23</c:v>
                </c:pt>
                <c:pt idx="6">
                  <c:v>2023-24</c:v>
                </c:pt>
                <c:pt idx="7">
                  <c:v>Feb 2025</c:v>
                </c:pt>
              </c:strCache>
            </c:strRef>
          </c:cat>
          <c:val>
            <c:numRef>
              <c:f>'Slide 3'!$D$100:$K$100</c:f>
              <c:numCache>
                <c:formatCode>0.0</c:formatCode>
                <c:ptCount val="8"/>
                <c:pt idx="0">
                  <c:v>4.9733570159857905</c:v>
                </c:pt>
                <c:pt idx="1">
                  <c:v>5</c:v>
                </c:pt>
                <c:pt idx="2">
                  <c:v>4</c:v>
                </c:pt>
                <c:pt idx="3">
                  <c:v>3</c:v>
                </c:pt>
                <c:pt idx="4">
                  <c:v>5</c:v>
                </c:pt>
                <c:pt idx="5">
                  <c:v>8</c:v>
                </c:pt>
                <c:pt idx="6">
                  <c:v>9</c:v>
                </c:pt>
              </c:numCache>
            </c:numRef>
          </c:val>
          <c:smooth val="0"/>
          <c:extLst>
            <c:ext xmlns:c16="http://schemas.microsoft.com/office/drawing/2014/chart" uri="{C3380CC4-5D6E-409C-BE32-E72D297353CC}">
              <c16:uniqueId val="{00000002-13E7-41C2-B673-B97BA8B25D49}"/>
            </c:ext>
          </c:extLst>
        </c:ser>
        <c:ser>
          <c:idx val="3"/>
          <c:order val="3"/>
          <c:tx>
            <c:strRef>
              <c:f>'Slide 3'!$B$99</c:f>
              <c:strCache>
                <c:ptCount val="1"/>
                <c:pt idx="0">
                  <c:v>Statistical Neighbours</c:v>
                </c:pt>
              </c:strCache>
            </c:strRef>
          </c:tx>
          <c:spPr>
            <a:ln w="28575" cap="rnd">
              <a:solidFill>
                <a:schemeClr val="accent4"/>
              </a:solidFill>
              <a:round/>
            </a:ln>
            <a:effectLst/>
          </c:spPr>
          <c:marker>
            <c:symbol val="none"/>
          </c:marker>
          <c:cat>
            <c:strRef>
              <c:f>'Slide 3'!$D$95:$K$95</c:f>
              <c:strCache>
                <c:ptCount val="8"/>
                <c:pt idx="0">
                  <c:v>2017-18</c:v>
                </c:pt>
                <c:pt idx="1">
                  <c:v>2018-19</c:v>
                </c:pt>
                <c:pt idx="2">
                  <c:v>2019-20</c:v>
                </c:pt>
                <c:pt idx="3">
                  <c:v>2020-21</c:v>
                </c:pt>
                <c:pt idx="4">
                  <c:v>2021-22</c:v>
                </c:pt>
                <c:pt idx="5">
                  <c:v>2022-23</c:v>
                </c:pt>
                <c:pt idx="6">
                  <c:v>2023-24</c:v>
                </c:pt>
                <c:pt idx="7">
                  <c:v>Feb 2025</c:v>
                </c:pt>
              </c:strCache>
            </c:strRef>
          </c:cat>
          <c:val>
            <c:numRef>
              <c:f>'Slide 3'!$D$99:$K$99</c:f>
              <c:numCache>
                <c:formatCode>0.0</c:formatCode>
                <c:ptCount val="8"/>
                <c:pt idx="0">
                  <c:v>6.838520678672741</c:v>
                </c:pt>
                <c:pt idx="1">
                  <c:v>8.375</c:v>
                </c:pt>
                <c:pt idx="2">
                  <c:v>8.25</c:v>
                </c:pt>
                <c:pt idx="3">
                  <c:v>6.1111111111111107</c:v>
                </c:pt>
                <c:pt idx="4">
                  <c:v>10.888888888888889</c:v>
                </c:pt>
                <c:pt idx="5">
                  <c:v>12.2</c:v>
                </c:pt>
                <c:pt idx="6">
                  <c:v>10.5</c:v>
                </c:pt>
              </c:numCache>
            </c:numRef>
          </c:val>
          <c:smooth val="0"/>
          <c:extLst>
            <c:ext xmlns:c16="http://schemas.microsoft.com/office/drawing/2014/chart" uri="{C3380CC4-5D6E-409C-BE32-E72D297353CC}">
              <c16:uniqueId val="{00000003-13E7-41C2-B673-B97BA8B25D49}"/>
            </c:ext>
          </c:extLst>
        </c:ser>
        <c:dLbls>
          <c:showLegendKey val="0"/>
          <c:showVal val="0"/>
          <c:showCatName val="0"/>
          <c:showSerName val="0"/>
          <c:showPercent val="0"/>
          <c:showBubbleSize val="0"/>
        </c:dLbls>
        <c:smooth val="0"/>
        <c:axId val="826389232"/>
        <c:axId val="826390312"/>
      </c:lineChart>
      <c:catAx>
        <c:axId val="82638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90312"/>
        <c:crosses val="autoZero"/>
        <c:auto val="1"/>
        <c:lblAlgn val="ctr"/>
        <c:lblOffset val="100"/>
        <c:noMultiLvlLbl val="0"/>
      </c:catAx>
      <c:valAx>
        <c:axId val="826390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892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3'!$B$113</c:f>
              <c:strCache>
                <c:ptCount val="1"/>
                <c:pt idx="0">
                  <c:v>Asian</c:v>
                </c:pt>
              </c:strCache>
            </c:strRef>
          </c:tx>
          <c:spPr>
            <a:ln w="28575" cap="rnd">
              <a:solidFill>
                <a:schemeClr val="accent1"/>
              </a:solidFill>
              <a:round/>
            </a:ln>
            <a:effectLst/>
          </c:spPr>
          <c:marker>
            <c:symbol val="none"/>
          </c:marker>
          <c:cat>
            <c:strRef>
              <c:f>'Slide 3'!$D$111:$K$111</c:f>
              <c:strCache>
                <c:ptCount val="8"/>
                <c:pt idx="0">
                  <c:v>2017-18</c:v>
                </c:pt>
                <c:pt idx="1">
                  <c:v>2018-19</c:v>
                </c:pt>
                <c:pt idx="2">
                  <c:v>2019-20</c:v>
                </c:pt>
                <c:pt idx="3">
                  <c:v>2020-21</c:v>
                </c:pt>
                <c:pt idx="4">
                  <c:v>2021-22</c:v>
                </c:pt>
                <c:pt idx="5">
                  <c:v>2022-23</c:v>
                </c:pt>
                <c:pt idx="6">
                  <c:v>2023-24</c:v>
                </c:pt>
                <c:pt idx="7">
                  <c:v>Feb 2025</c:v>
                </c:pt>
              </c:strCache>
            </c:strRef>
          </c:cat>
          <c:val>
            <c:numRef>
              <c:f>'Slide 3'!$D$113:$K$113</c:f>
              <c:numCache>
                <c:formatCode>General</c:formatCode>
                <c:ptCount val="8"/>
                <c:pt idx="0">
                  <c:v>10</c:v>
                </c:pt>
                <c:pt idx="1">
                  <c:v>11</c:v>
                </c:pt>
                <c:pt idx="2">
                  <c:v>9</c:v>
                </c:pt>
                <c:pt idx="3">
                  <c:v>10</c:v>
                </c:pt>
                <c:pt idx="4">
                  <c:v>11</c:v>
                </c:pt>
                <c:pt idx="5">
                  <c:v>11</c:v>
                </c:pt>
                <c:pt idx="6">
                  <c:v>10</c:v>
                </c:pt>
                <c:pt idx="7">
                  <c:v>10</c:v>
                </c:pt>
              </c:numCache>
            </c:numRef>
          </c:val>
          <c:smooth val="0"/>
          <c:extLst>
            <c:ext xmlns:c16="http://schemas.microsoft.com/office/drawing/2014/chart" uri="{C3380CC4-5D6E-409C-BE32-E72D297353CC}">
              <c16:uniqueId val="{00000000-3C22-4949-9723-13A6C9F667FD}"/>
            </c:ext>
          </c:extLst>
        </c:ser>
        <c:ser>
          <c:idx val="1"/>
          <c:order val="1"/>
          <c:tx>
            <c:strRef>
              <c:f>'Slide 3'!$B$114</c:f>
              <c:strCache>
                <c:ptCount val="1"/>
                <c:pt idx="0">
                  <c:v>Black</c:v>
                </c:pt>
              </c:strCache>
            </c:strRef>
          </c:tx>
          <c:spPr>
            <a:ln w="28575" cap="rnd">
              <a:solidFill>
                <a:schemeClr val="accent2"/>
              </a:solidFill>
              <a:round/>
            </a:ln>
            <a:effectLst/>
          </c:spPr>
          <c:marker>
            <c:symbol val="none"/>
          </c:marker>
          <c:cat>
            <c:strRef>
              <c:f>'Slide 3'!$D$111:$K$111</c:f>
              <c:strCache>
                <c:ptCount val="8"/>
                <c:pt idx="0">
                  <c:v>2017-18</c:v>
                </c:pt>
                <c:pt idx="1">
                  <c:v>2018-19</c:v>
                </c:pt>
                <c:pt idx="2">
                  <c:v>2019-20</c:v>
                </c:pt>
                <c:pt idx="3">
                  <c:v>2020-21</c:v>
                </c:pt>
                <c:pt idx="4">
                  <c:v>2021-22</c:v>
                </c:pt>
                <c:pt idx="5">
                  <c:v>2022-23</c:v>
                </c:pt>
                <c:pt idx="6">
                  <c:v>2023-24</c:v>
                </c:pt>
                <c:pt idx="7">
                  <c:v>Feb 2025</c:v>
                </c:pt>
              </c:strCache>
            </c:strRef>
          </c:cat>
          <c:val>
            <c:numRef>
              <c:f>'Slide 3'!$D$114:$K$114</c:f>
              <c:numCache>
                <c:formatCode>General</c:formatCode>
                <c:ptCount val="8"/>
                <c:pt idx="0">
                  <c:v>7</c:v>
                </c:pt>
                <c:pt idx="1">
                  <c:v>8</c:v>
                </c:pt>
                <c:pt idx="2">
                  <c:v>8</c:v>
                </c:pt>
                <c:pt idx="3">
                  <c:v>7</c:v>
                </c:pt>
                <c:pt idx="4">
                  <c:v>7</c:v>
                </c:pt>
                <c:pt idx="5">
                  <c:v>7</c:v>
                </c:pt>
                <c:pt idx="6">
                  <c:v>6</c:v>
                </c:pt>
                <c:pt idx="7">
                  <c:v>8</c:v>
                </c:pt>
              </c:numCache>
            </c:numRef>
          </c:val>
          <c:smooth val="0"/>
          <c:extLst>
            <c:ext xmlns:c16="http://schemas.microsoft.com/office/drawing/2014/chart" uri="{C3380CC4-5D6E-409C-BE32-E72D297353CC}">
              <c16:uniqueId val="{00000001-3C22-4949-9723-13A6C9F667FD}"/>
            </c:ext>
          </c:extLst>
        </c:ser>
        <c:ser>
          <c:idx val="2"/>
          <c:order val="2"/>
          <c:tx>
            <c:v>Mixed</c:v>
          </c:tx>
          <c:spPr>
            <a:ln w="28575" cap="rnd">
              <a:solidFill>
                <a:schemeClr val="accent3"/>
              </a:solidFill>
              <a:round/>
            </a:ln>
            <a:effectLst/>
          </c:spPr>
          <c:marker>
            <c:symbol val="none"/>
          </c:marker>
          <c:cat>
            <c:strRef>
              <c:f>'Slide 3'!$D$111:$K$111</c:f>
              <c:strCache>
                <c:ptCount val="8"/>
                <c:pt idx="0">
                  <c:v>2017-18</c:v>
                </c:pt>
                <c:pt idx="1">
                  <c:v>2018-19</c:v>
                </c:pt>
                <c:pt idx="2">
                  <c:v>2019-20</c:v>
                </c:pt>
                <c:pt idx="3">
                  <c:v>2020-21</c:v>
                </c:pt>
                <c:pt idx="4">
                  <c:v>2021-22</c:v>
                </c:pt>
                <c:pt idx="5">
                  <c:v>2022-23</c:v>
                </c:pt>
                <c:pt idx="6">
                  <c:v>2023-24</c:v>
                </c:pt>
                <c:pt idx="7">
                  <c:v>Feb 2025</c:v>
                </c:pt>
              </c:strCache>
            </c:strRef>
          </c:cat>
          <c:val>
            <c:numRef>
              <c:f>'Slide 3'!$D$115:$K$115</c:f>
              <c:numCache>
                <c:formatCode>General</c:formatCode>
                <c:ptCount val="8"/>
                <c:pt idx="0">
                  <c:v>16</c:v>
                </c:pt>
                <c:pt idx="1">
                  <c:v>17</c:v>
                </c:pt>
                <c:pt idx="2">
                  <c:v>19</c:v>
                </c:pt>
                <c:pt idx="3">
                  <c:v>19</c:v>
                </c:pt>
                <c:pt idx="4">
                  <c:v>19</c:v>
                </c:pt>
                <c:pt idx="5">
                  <c:v>17</c:v>
                </c:pt>
                <c:pt idx="6">
                  <c:v>18</c:v>
                </c:pt>
                <c:pt idx="7">
                  <c:v>18</c:v>
                </c:pt>
              </c:numCache>
            </c:numRef>
          </c:val>
          <c:smooth val="0"/>
          <c:extLst>
            <c:ext xmlns:c16="http://schemas.microsoft.com/office/drawing/2014/chart" uri="{C3380CC4-5D6E-409C-BE32-E72D297353CC}">
              <c16:uniqueId val="{00000002-3C22-4949-9723-13A6C9F667FD}"/>
            </c:ext>
          </c:extLst>
        </c:ser>
        <c:ser>
          <c:idx val="3"/>
          <c:order val="3"/>
          <c:tx>
            <c:strRef>
              <c:f>'Slide 3'!$B$116</c:f>
              <c:strCache>
                <c:ptCount val="1"/>
                <c:pt idx="0">
                  <c:v>White</c:v>
                </c:pt>
              </c:strCache>
            </c:strRef>
          </c:tx>
          <c:spPr>
            <a:ln w="28575" cap="rnd">
              <a:solidFill>
                <a:schemeClr val="accent4"/>
              </a:solidFill>
              <a:round/>
            </a:ln>
            <a:effectLst/>
          </c:spPr>
          <c:marker>
            <c:symbol val="none"/>
          </c:marker>
          <c:cat>
            <c:strRef>
              <c:f>'Slide 3'!$D$111:$K$111</c:f>
              <c:strCache>
                <c:ptCount val="8"/>
                <c:pt idx="0">
                  <c:v>2017-18</c:v>
                </c:pt>
                <c:pt idx="1">
                  <c:v>2018-19</c:v>
                </c:pt>
                <c:pt idx="2">
                  <c:v>2019-20</c:v>
                </c:pt>
                <c:pt idx="3">
                  <c:v>2020-21</c:v>
                </c:pt>
                <c:pt idx="4">
                  <c:v>2021-22</c:v>
                </c:pt>
                <c:pt idx="5">
                  <c:v>2022-23</c:v>
                </c:pt>
                <c:pt idx="6">
                  <c:v>2023-24</c:v>
                </c:pt>
                <c:pt idx="7">
                  <c:v>Feb 2025</c:v>
                </c:pt>
              </c:strCache>
            </c:strRef>
          </c:cat>
          <c:val>
            <c:numRef>
              <c:f>'Slide 3'!$D$116:$K$116</c:f>
              <c:numCache>
                <c:formatCode>General</c:formatCode>
                <c:ptCount val="8"/>
                <c:pt idx="0">
                  <c:v>63</c:v>
                </c:pt>
                <c:pt idx="1">
                  <c:v>61</c:v>
                </c:pt>
                <c:pt idx="2">
                  <c:v>61</c:v>
                </c:pt>
                <c:pt idx="3">
                  <c:v>63</c:v>
                </c:pt>
                <c:pt idx="4">
                  <c:v>62</c:v>
                </c:pt>
                <c:pt idx="5">
                  <c:v>61</c:v>
                </c:pt>
                <c:pt idx="6">
                  <c:v>61</c:v>
                </c:pt>
                <c:pt idx="7">
                  <c:v>60</c:v>
                </c:pt>
              </c:numCache>
            </c:numRef>
          </c:val>
          <c:smooth val="0"/>
          <c:extLst>
            <c:ext xmlns:c16="http://schemas.microsoft.com/office/drawing/2014/chart" uri="{C3380CC4-5D6E-409C-BE32-E72D297353CC}">
              <c16:uniqueId val="{00000003-3C22-4949-9723-13A6C9F667FD}"/>
            </c:ext>
          </c:extLst>
        </c:ser>
        <c:dLbls>
          <c:showLegendKey val="0"/>
          <c:showVal val="0"/>
          <c:showCatName val="0"/>
          <c:showSerName val="0"/>
          <c:showPercent val="0"/>
          <c:showBubbleSize val="0"/>
        </c:dLbls>
        <c:smooth val="0"/>
        <c:axId val="826389232"/>
        <c:axId val="826390312"/>
      </c:lineChart>
      <c:catAx>
        <c:axId val="82638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90312"/>
        <c:crosses val="autoZero"/>
        <c:auto val="1"/>
        <c:lblAlgn val="ctr"/>
        <c:lblOffset val="100"/>
        <c:noMultiLvlLbl val="0"/>
      </c:catAx>
      <c:valAx>
        <c:axId val="826390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892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CLA placed with internal carers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Leicester</c:v>
          </c:tx>
          <c:spPr>
            <a:ln w="28575" cap="rnd">
              <a:solidFill>
                <a:srgbClr val="FF0000"/>
              </a:solidFill>
              <a:round/>
            </a:ln>
            <a:effectLst/>
          </c:spPr>
          <c:marker>
            <c:symbol val="none"/>
          </c:marker>
          <c:cat>
            <c:strRef>
              <c:f>'Slide 4'!$D$6:$K$6</c:f>
              <c:strCache>
                <c:ptCount val="8"/>
                <c:pt idx="0">
                  <c:v>2017-18</c:v>
                </c:pt>
                <c:pt idx="1">
                  <c:v>2018-19</c:v>
                </c:pt>
                <c:pt idx="2">
                  <c:v>2019-20</c:v>
                </c:pt>
                <c:pt idx="3">
                  <c:v>2020-21</c:v>
                </c:pt>
                <c:pt idx="4">
                  <c:v>2021-22</c:v>
                </c:pt>
                <c:pt idx="5">
                  <c:v>2022-23</c:v>
                </c:pt>
                <c:pt idx="6">
                  <c:v>2023-24</c:v>
                </c:pt>
                <c:pt idx="7">
                  <c:v>Feb 2025</c:v>
                </c:pt>
              </c:strCache>
            </c:strRef>
          </c:cat>
          <c:val>
            <c:numRef>
              <c:f>'Slide 4'!$D$33:$K$33</c:f>
              <c:numCache>
                <c:formatCode>0</c:formatCode>
                <c:ptCount val="8"/>
                <c:pt idx="0">
                  <c:v>76.775147928994087</c:v>
                </c:pt>
                <c:pt idx="1">
                  <c:v>78</c:v>
                </c:pt>
                <c:pt idx="2">
                  <c:v>70</c:v>
                </c:pt>
                <c:pt idx="3">
                  <c:v>65</c:v>
                </c:pt>
                <c:pt idx="4">
                  <c:v>60</c:v>
                </c:pt>
                <c:pt idx="5">
                  <c:v>56</c:v>
                </c:pt>
                <c:pt idx="6">
                  <c:v>60</c:v>
                </c:pt>
                <c:pt idx="7">
                  <c:v>45</c:v>
                </c:pt>
              </c:numCache>
            </c:numRef>
          </c:val>
          <c:smooth val="0"/>
          <c:extLst>
            <c:ext xmlns:c16="http://schemas.microsoft.com/office/drawing/2014/chart" uri="{C3380CC4-5D6E-409C-BE32-E72D297353CC}">
              <c16:uniqueId val="{00000000-6780-46B8-8DAC-94532AFC0E8D}"/>
            </c:ext>
          </c:extLst>
        </c:ser>
        <c:ser>
          <c:idx val="1"/>
          <c:order val="1"/>
          <c:tx>
            <c:v>England</c:v>
          </c:tx>
          <c:spPr>
            <a:ln w="28575" cap="rnd">
              <a:solidFill>
                <a:schemeClr val="tx1"/>
              </a:solidFill>
              <a:round/>
            </a:ln>
            <a:effectLst/>
          </c:spPr>
          <c:marker>
            <c:symbol val="none"/>
          </c:marker>
          <c:cat>
            <c:strRef>
              <c:f>'Slide 4'!$D$6:$K$6</c:f>
              <c:strCache>
                <c:ptCount val="8"/>
                <c:pt idx="0">
                  <c:v>2017-18</c:v>
                </c:pt>
                <c:pt idx="1">
                  <c:v>2018-19</c:v>
                </c:pt>
                <c:pt idx="2">
                  <c:v>2019-20</c:v>
                </c:pt>
                <c:pt idx="3">
                  <c:v>2020-21</c:v>
                </c:pt>
                <c:pt idx="4">
                  <c:v>2021-22</c:v>
                </c:pt>
                <c:pt idx="5">
                  <c:v>2022-23</c:v>
                </c:pt>
                <c:pt idx="6">
                  <c:v>2023-24</c:v>
                </c:pt>
                <c:pt idx="7">
                  <c:v>Feb 2025</c:v>
                </c:pt>
              </c:strCache>
            </c:strRef>
          </c:cat>
          <c:val>
            <c:numRef>
              <c:f>'Slide 4'!$D$34:$K$34</c:f>
              <c:numCache>
                <c:formatCode>0</c:formatCode>
                <c:ptCount val="8"/>
                <c:pt idx="0">
                  <c:v>52.598780164412617</c:v>
                </c:pt>
                <c:pt idx="1">
                  <c:v>50</c:v>
                </c:pt>
                <c:pt idx="2">
                  <c:v>49</c:v>
                </c:pt>
                <c:pt idx="3">
                  <c:v>48</c:v>
                </c:pt>
                <c:pt idx="4">
                  <c:v>46</c:v>
                </c:pt>
                <c:pt idx="5">
                  <c:v>44</c:v>
                </c:pt>
                <c:pt idx="6">
                  <c:v>43</c:v>
                </c:pt>
              </c:numCache>
            </c:numRef>
          </c:val>
          <c:smooth val="0"/>
          <c:extLst>
            <c:ext xmlns:c16="http://schemas.microsoft.com/office/drawing/2014/chart" uri="{C3380CC4-5D6E-409C-BE32-E72D297353CC}">
              <c16:uniqueId val="{00000001-6780-46B8-8DAC-94532AFC0E8D}"/>
            </c:ext>
          </c:extLst>
        </c:ser>
        <c:ser>
          <c:idx val="2"/>
          <c:order val="2"/>
          <c:tx>
            <c:strRef>
              <c:f>'Slide 4'!$B$12</c:f>
              <c:strCache>
                <c:ptCount val="1"/>
                <c:pt idx="0">
                  <c:v>East Midlands</c:v>
                </c:pt>
              </c:strCache>
            </c:strRef>
          </c:tx>
          <c:spPr>
            <a:ln w="28575" cap="rnd">
              <a:solidFill>
                <a:schemeClr val="accent3"/>
              </a:solidFill>
              <a:round/>
            </a:ln>
            <a:effectLst/>
          </c:spPr>
          <c:marker>
            <c:symbol val="none"/>
          </c:marker>
          <c:cat>
            <c:strRef>
              <c:f>'Slide 4'!$D$6:$K$6</c:f>
              <c:strCache>
                <c:ptCount val="8"/>
                <c:pt idx="0">
                  <c:v>2017-18</c:v>
                </c:pt>
                <c:pt idx="1">
                  <c:v>2018-19</c:v>
                </c:pt>
                <c:pt idx="2">
                  <c:v>2019-20</c:v>
                </c:pt>
                <c:pt idx="3">
                  <c:v>2020-21</c:v>
                </c:pt>
                <c:pt idx="4">
                  <c:v>2021-22</c:v>
                </c:pt>
                <c:pt idx="5">
                  <c:v>2022-23</c:v>
                </c:pt>
                <c:pt idx="6">
                  <c:v>2023-24</c:v>
                </c:pt>
                <c:pt idx="7">
                  <c:v>Feb 2025</c:v>
                </c:pt>
              </c:strCache>
            </c:strRef>
          </c:cat>
          <c:val>
            <c:numRef>
              <c:f>'Slide 4'!$D$36:$K$36</c:f>
              <c:numCache>
                <c:formatCode>0</c:formatCode>
                <c:ptCount val="8"/>
                <c:pt idx="0">
                  <c:v>53.818827708703374</c:v>
                </c:pt>
                <c:pt idx="1">
                  <c:v>53</c:v>
                </c:pt>
                <c:pt idx="2">
                  <c:v>50</c:v>
                </c:pt>
                <c:pt idx="3">
                  <c:v>49</c:v>
                </c:pt>
                <c:pt idx="4">
                  <c:v>38</c:v>
                </c:pt>
                <c:pt idx="5">
                  <c:v>35</c:v>
                </c:pt>
                <c:pt idx="6">
                  <c:v>35</c:v>
                </c:pt>
              </c:numCache>
            </c:numRef>
          </c:val>
          <c:smooth val="0"/>
          <c:extLst>
            <c:ext xmlns:c16="http://schemas.microsoft.com/office/drawing/2014/chart" uri="{C3380CC4-5D6E-409C-BE32-E72D297353CC}">
              <c16:uniqueId val="{00000002-6780-46B8-8DAC-94532AFC0E8D}"/>
            </c:ext>
          </c:extLst>
        </c:ser>
        <c:ser>
          <c:idx val="3"/>
          <c:order val="3"/>
          <c:tx>
            <c:strRef>
              <c:f>'Slide 4'!$B$11</c:f>
              <c:strCache>
                <c:ptCount val="1"/>
                <c:pt idx="0">
                  <c:v>Statistical Neighbours</c:v>
                </c:pt>
              </c:strCache>
            </c:strRef>
          </c:tx>
          <c:spPr>
            <a:ln w="28575" cap="rnd">
              <a:solidFill>
                <a:schemeClr val="accent4"/>
              </a:solidFill>
              <a:round/>
            </a:ln>
            <a:effectLst/>
          </c:spPr>
          <c:marker>
            <c:symbol val="none"/>
          </c:marker>
          <c:cat>
            <c:strRef>
              <c:f>'Slide 4'!$D$6:$K$6</c:f>
              <c:strCache>
                <c:ptCount val="8"/>
                <c:pt idx="0">
                  <c:v>2017-18</c:v>
                </c:pt>
                <c:pt idx="1">
                  <c:v>2018-19</c:v>
                </c:pt>
                <c:pt idx="2">
                  <c:v>2019-20</c:v>
                </c:pt>
                <c:pt idx="3">
                  <c:v>2020-21</c:v>
                </c:pt>
                <c:pt idx="4">
                  <c:v>2021-22</c:v>
                </c:pt>
                <c:pt idx="5">
                  <c:v>2022-23</c:v>
                </c:pt>
                <c:pt idx="6">
                  <c:v>2023-24</c:v>
                </c:pt>
                <c:pt idx="7">
                  <c:v>Feb 2025</c:v>
                </c:pt>
              </c:strCache>
            </c:strRef>
          </c:cat>
          <c:val>
            <c:numRef>
              <c:f>'Slide 4'!$D$35:$K$35</c:f>
              <c:numCache>
                <c:formatCode>0</c:formatCode>
                <c:ptCount val="8"/>
                <c:pt idx="0">
                  <c:v>42.820166918218035</c:v>
                </c:pt>
                <c:pt idx="1">
                  <c:v>42.777777777777779</c:v>
                </c:pt>
                <c:pt idx="2">
                  <c:v>42.222222222222221</c:v>
                </c:pt>
                <c:pt idx="3">
                  <c:v>42.222222222222221</c:v>
                </c:pt>
                <c:pt idx="4">
                  <c:v>38.555555555555557</c:v>
                </c:pt>
                <c:pt idx="5">
                  <c:v>38.111111111111114</c:v>
                </c:pt>
                <c:pt idx="6">
                  <c:v>43.625</c:v>
                </c:pt>
              </c:numCache>
            </c:numRef>
          </c:val>
          <c:smooth val="0"/>
          <c:extLst>
            <c:ext xmlns:c16="http://schemas.microsoft.com/office/drawing/2014/chart" uri="{C3380CC4-5D6E-409C-BE32-E72D297353CC}">
              <c16:uniqueId val="{00000003-6780-46B8-8DAC-94532AFC0E8D}"/>
            </c:ext>
          </c:extLst>
        </c:ser>
        <c:dLbls>
          <c:showLegendKey val="0"/>
          <c:showVal val="0"/>
          <c:showCatName val="0"/>
          <c:showSerName val="0"/>
          <c:showPercent val="0"/>
          <c:showBubbleSize val="0"/>
        </c:dLbls>
        <c:smooth val="0"/>
        <c:axId val="826389232"/>
        <c:axId val="826390312"/>
      </c:lineChart>
      <c:catAx>
        <c:axId val="82638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90312"/>
        <c:crosses val="autoZero"/>
        <c:auto val="1"/>
        <c:lblAlgn val="ctr"/>
        <c:lblOffset val="100"/>
        <c:noMultiLvlLbl val="0"/>
      </c:catAx>
      <c:valAx>
        <c:axId val="826390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892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CLA placed in Foster Placements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Leicester</c:v>
          </c:tx>
          <c:spPr>
            <a:ln w="28575" cap="rnd">
              <a:solidFill>
                <a:srgbClr val="FF0000"/>
              </a:solidFill>
              <a:round/>
            </a:ln>
            <a:effectLst/>
          </c:spPr>
          <c:marker>
            <c:symbol val="none"/>
          </c:marker>
          <c:cat>
            <c:strRef>
              <c:f>'Slide 4'!$D$6:$K$6</c:f>
              <c:strCache>
                <c:ptCount val="8"/>
                <c:pt idx="0">
                  <c:v>2017-18</c:v>
                </c:pt>
                <c:pt idx="1">
                  <c:v>2018-19</c:v>
                </c:pt>
                <c:pt idx="2">
                  <c:v>2019-20</c:v>
                </c:pt>
                <c:pt idx="3">
                  <c:v>2020-21</c:v>
                </c:pt>
                <c:pt idx="4">
                  <c:v>2021-22</c:v>
                </c:pt>
                <c:pt idx="5">
                  <c:v>2022-23</c:v>
                </c:pt>
                <c:pt idx="6">
                  <c:v>2023-24</c:v>
                </c:pt>
                <c:pt idx="7">
                  <c:v>Feb 2025</c:v>
                </c:pt>
              </c:strCache>
            </c:strRef>
          </c:cat>
          <c:val>
            <c:numRef>
              <c:f>'Slide 4'!$D$8:$K$8</c:f>
              <c:numCache>
                <c:formatCode>General</c:formatCode>
                <c:ptCount val="8"/>
                <c:pt idx="0">
                  <c:v>79</c:v>
                </c:pt>
                <c:pt idx="1">
                  <c:v>82</c:v>
                </c:pt>
                <c:pt idx="2">
                  <c:v>77</c:v>
                </c:pt>
                <c:pt idx="3">
                  <c:v>70</c:v>
                </c:pt>
                <c:pt idx="4">
                  <c:v>73</c:v>
                </c:pt>
                <c:pt idx="5">
                  <c:v>69</c:v>
                </c:pt>
                <c:pt idx="6">
                  <c:v>71</c:v>
                </c:pt>
                <c:pt idx="7">
                  <c:v>61</c:v>
                </c:pt>
              </c:numCache>
            </c:numRef>
          </c:val>
          <c:smooth val="0"/>
          <c:extLst>
            <c:ext xmlns:c16="http://schemas.microsoft.com/office/drawing/2014/chart" uri="{C3380CC4-5D6E-409C-BE32-E72D297353CC}">
              <c16:uniqueId val="{00000000-9902-46D9-9B9D-3849EEBAE6EC}"/>
            </c:ext>
          </c:extLst>
        </c:ser>
        <c:ser>
          <c:idx val="1"/>
          <c:order val="1"/>
          <c:tx>
            <c:v>England</c:v>
          </c:tx>
          <c:spPr>
            <a:ln w="28575" cap="rnd">
              <a:solidFill>
                <a:schemeClr val="tx1"/>
              </a:solidFill>
              <a:round/>
            </a:ln>
            <a:effectLst/>
          </c:spPr>
          <c:marker>
            <c:symbol val="none"/>
          </c:marker>
          <c:cat>
            <c:strRef>
              <c:f>'Slide 4'!$D$6:$K$6</c:f>
              <c:strCache>
                <c:ptCount val="8"/>
                <c:pt idx="0">
                  <c:v>2017-18</c:v>
                </c:pt>
                <c:pt idx="1">
                  <c:v>2018-19</c:v>
                </c:pt>
                <c:pt idx="2">
                  <c:v>2019-20</c:v>
                </c:pt>
                <c:pt idx="3">
                  <c:v>2020-21</c:v>
                </c:pt>
                <c:pt idx="4">
                  <c:v>2021-22</c:v>
                </c:pt>
                <c:pt idx="5">
                  <c:v>2022-23</c:v>
                </c:pt>
                <c:pt idx="6">
                  <c:v>2023-24</c:v>
                </c:pt>
                <c:pt idx="7">
                  <c:v>Feb 2025</c:v>
                </c:pt>
              </c:strCache>
            </c:strRef>
          </c:cat>
          <c:val>
            <c:numRef>
              <c:f>'Slide 4'!$D$9:$K$9</c:f>
              <c:numCache>
                <c:formatCode>General</c:formatCode>
                <c:ptCount val="8"/>
                <c:pt idx="0">
                  <c:v>73</c:v>
                </c:pt>
                <c:pt idx="1">
                  <c:v>72</c:v>
                </c:pt>
                <c:pt idx="2">
                  <c:v>72</c:v>
                </c:pt>
                <c:pt idx="3">
                  <c:v>71</c:v>
                </c:pt>
                <c:pt idx="4">
                  <c:v>70</c:v>
                </c:pt>
                <c:pt idx="5">
                  <c:v>68</c:v>
                </c:pt>
                <c:pt idx="6">
                  <c:v>67</c:v>
                </c:pt>
              </c:numCache>
            </c:numRef>
          </c:val>
          <c:smooth val="0"/>
          <c:extLst>
            <c:ext xmlns:c16="http://schemas.microsoft.com/office/drawing/2014/chart" uri="{C3380CC4-5D6E-409C-BE32-E72D297353CC}">
              <c16:uniqueId val="{00000001-9902-46D9-9B9D-3849EEBAE6EC}"/>
            </c:ext>
          </c:extLst>
        </c:ser>
        <c:ser>
          <c:idx val="2"/>
          <c:order val="2"/>
          <c:tx>
            <c:strRef>
              <c:f>'Slide 4'!$B$12</c:f>
              <c:strCache>
                <c:ptCount val="1"/>
                <c:pt idx="0">
                  <c:v>East Midlands</c:v>
                </c:pt>
              </c:strCache>
            </c:strRef>
          </c:tx>
          <c:spPr>
            <a:ln w="28575" cap="rnd">
              <a:solidFill>
                <a:schemeClr val="accent3"/>
              </a:solidFill>
              <a:round/>
            </a:ln>
            <a:effectLst/>
          </c:spPr>
          <c:marker>
            <c:symbol val="none"/>
          </c:marker>
          <c:cat>
            <c:strRef>
              <c:f>'Slide 4'!$D$6:$K$6</c:f>
              <c:strCache>
                <c:ptCount val="8"/>
                <c:pt idx="0">
                  <c:v>2017-18</c:v>
                </c:pt>
                <c:pt idx="1">
                  <c:v>2018-19</c:v>
                </c:pt>
                <c:pt idx="2">
                  <c:v>2019-20</c:v>
                </c:pt>
                <c:pt idx="3">
                  <c:v>2020-21</c:v>
                </c:pt>
                <c:pt idx="4">
                  <c:v>2021-22</c:v>
                </c:pt>
                <c:pt idx="5">
                  <c:v>2022-23</c:v>
                </c:pt>
                <c:pt idx="6">
                  <c:v>2023-24</c:v>
                </c:pt>
                <c:pt idx="7">
                  <c:v>Feb 2025</c:v>
                </c:pt>
              </c:strCache>
            </c:strRef>
          </c:cat>
          <c:val>
            <c:numRef>
              <c:f>'Slide 4'!$D$11:$K$11</c:f>
              <c:numCache>
                <c:formatCode>General</c:formatCode>
                <c:ptCount val="8"/>
                <c:pt idx="0">
                  <c:v>75</c:v>
                </c:pt>
                <c:pt idx="1">
                  <c:v>73</c:v>
                </c:pt>
                <c:pt idx="2">
                  <c:v>72</c:v>
                </c:pt>
                <c:pt idx="3">
                  <c:v>70</c:v>
                </c:pt>
                <c:pt idx="4">
                  <c:v>69</c:v>
                </c:pt>
                <c:pt idx="5">
                  <c:v>65</c:v>
                </c:pt>
                <c:pt idx="6">
                  <c:v>65</c:v>
                </c:pt>
              </c:numCache>
            </c:numRef>
          </c:val>
          <c:smooth val="0"/>
          <c:extLst>
            <c:ext xmlns:c16="http://schemas.microsoft.com/office/drawing/2014/chart" uri="{C3380CC4-5D6E-409C-BE32-E72D297353CC}">
              <c16:uniqueId val="{00000002-9902-46D9-9B9D-3849EEBAE6EC}"/>
            </c:ext>
          </c:extLst>
        </c:ser>
        <c:ser>
          <c:idx val="3"/>
          <c:order val="3"/>
          <c:tx>
            <c:strRef>
              <c:f>'Slide 4'!$B$11</c:f>
              <c:strCache>
                <c:ptCount val="1"/>
                <c:pt idx="0">
                  <c:v>Statistical Neighbours</c:v>
                </c:pt>
              </c:strCache>
            </c:strRef>
          </c:tx>
          <c:spPr>
            <a:ln w="28575" cap="rnd">
              <a:solidFill>
                <a:schemeClr val="accent4"/>
              </a:solidFill>
              <a:round/>
            </a:ln>
            <a:effectLst/>
          </c:spPr>
          <c:marker>
            <c:symbol val="none"/>
          </c:marker>
          <c:cat>
            <c:strRef>
              <c:f>'Slide 4'!$D$6:$K$6</c:f>
              <c:strCache>
                <c:ptCount val="8"/>
                <c:pt idx="0">
                  <c:v>2017-18</c:v>
                </c:pt>
                <c:pt idx="1">
                  <c:v>2018-19</c:v>
                </c:pt>
                <c:pt idx="2">
                  <c:v>2019-20</c:v>
                </c:pt>
                <c:pt idx="3">
                  <c:v>2020-21</c:v>
                </c:pt>
                <c:pt idx="4">
                  <c:v>2021-22</c:v>
                </c:pt>
                <c:pt idx="5">
                  <c:v>2022-23</c:v>
                </c:pt>
                <c:pt idx="6">
                  <c:v>2023-24</c:v>
                </c:pt>
                <c:pt idx="7">
                  <c:v>Feb 2025</c:v>
                </c:pt>
              </c:strCache>
            </c:strRef>
          </c:cat>
          <c:val>
            <c:numRef>
              <c:f>'Slide 4'!$D$10:$K$10</c:f>
              <c:numCache>
                <c:formatCode>General</c:formatCode>
                <c:ptCount val="8"/>
                <c:pt idx="0">
                  <c:v>71.3</c:v>
                </c:pt>
                <c:pt idx="1">
                  <c:v>69.8</c:v>
                </c:pt>
                <c:pt idx="2">
                  <c:v>71.2</c:v>
                </c:pt>
                <c:pt idx="3">
                  <c:v>71.2</c:v>
                </c:pt>
                <c:pt idx="4">
                  <c:v>68.2</c:v>
                </c:pt>
                <c:pt idx="5">
                  <c:v>66.3</c:v>
                </c:pt>
                <c:pt idx="6">
                  <c:v>67</c:v>
                </c:pt>
              </c:numCache>
            </c:numRef>
          </c:val>
          <c:smooth val="0"/>
          <c:extLst>
            <c:ext xmlns:c16="http://schemas.microsoft.com/office/drawing/2014/chart" uri="{C3380CC4-5D6E-409C-BE32-E72D297353CC}">
              <c16:uniqueId val="{00000003-9902-46D9-9B9D-3849EEBAE6EC}"/>
            </c:ext>
          </c:extLst>
        </c:ser>
        <c:dLbls>
          <c:showLegendKey val="0"/>
          <c:showVal val="0"/>
          <c:showCatName val="0"/>
          <c:showSerName val="0"/>
          <c:showPercent val="0"/>
          <c:showBubbleSize val="0"/>
        </c:dLbls>
        <c:smooth val="0"/>
        <c:axId val="826389232"/>
        <c:axId val="826390312"/>
      </c:lineChart>
      <c:catAx>
        <c:axId val="82638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90312"/>
        <c:crosses val="autoZero"/>
        <c:auto val="1"/>
        <c:lblAlgn val="ctr"/>
        <c:lblOffset val="100"/>
        <c:noMultiLvlLbl val="0"/>
      </c:catAx>
      <c:valAx>
        <c:axId val="826390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892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Foster</a:t>
            </a:r>
            <a:r>
              <a:rPr lang="en-GB" baseline="0"/>
              <a:t> Placements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Graphs!$A$75</c:f>
              <c:strCache>
                <c:ptCount val="1"/>
                <c:pt idx="0">
                  <c:v>New LCC Foster Carers</c:v>
                </c:pt>
              </c:strCache>
            </c:strRef>
          </c:tx>
          <c:spPr>
            <a:solidFill>
              <a:schemeClr val="accent1"/>
            </a:solidFill>
            <a:ln>
              <a:noFill/>
            </a:ln>
            <a:effectLst/>
          </c:spPr>
          <c:invertIfNegative val="0"/>
          <c:cat>
            <c:strRef>
              <c:f>Graphs!$B$74:$F$74</c:f>
              <c:strCache>
                <c:ptCount val="5"/>
                <c:pt idx="0">
                  <c:v>FY 19 / 20</c:v>
                </c:pt>
                <c:pt idx="1">
                  <c:v>FY 20 / 21</c:v>
                </c:pt>
                <c:pt idx="2">
                  <c:v>FY 21 / 22</c:v>
                </c:pt>
                <c:pt idx="3">
                  <c:v>FY 22 / 23</c:v>
                </c:pt>
                <c:pt idx="4">
                  <c:v>FY 23 / 24</c:v>
                </c:pt>
              </c:strCache>
            </c:strRef>
          </c:cat>
          <c:val>
            <c:numRef>
              <c:f>Graphs!$B$75:$F$75</c:f>
              <c:numCache>
                <c:formatCode>0</c:formatCode>
                <c:ptCount val="5"/>
                <c:pt idx="0">
                  <c:v>13</c:v>
                </c:pt>
                <c:pt idx="1">
                  <c:v>14</c:v>
                </c:pt>
                <c:pt idx="2">
                  <c:v>56</c:v>
                </c:pt>
                <c:pt idx="3">
                  <c:v>53</c:v>
                </c:pt>
                <c:pt idx="4">
                  <c:v>44</c:v>
                </c:pt>
              </c:numCache>
            </c:numRef>
          </c:val>
          <c:extLst>
            <c:ext xmlns:c16="http://schemas.microsoft.com/office/drawing/2014/chart" uri="{C3380CC4-5D6E-409C-BE32-E72D297353CC}">
              <c16:uniqueId val="{00000000-0BFD-43B3-8752-2920C9285CC3}"/>
            </c:ext>
          </c:extLst>
        </c:ser>
        <c:ser>
          <c:idx val="1"/>
          <c:order val="1"/>
          <c:tx>
            <c:strRef>
              <c:f>Graphs!$A$76</c:f>
              <c:strCache>
                <c:ptCount val="1"/>
                <c:pt idx="0">
                  <c:v>LCC Foster Carer Households</c:v>
                </c:pt>
              </c:strCache>
            </c:strRef>
          </c:tx>
          <c:spPr>
            <a:solidFill>
              <a:schemeClr val="accent2"/>
            </a:solidFill>
            <a:ln>
              <a:noFill/>
            </a:ln>
            <a:effectLst/>
          </c:spPr>
          <c:invertIfNegative val="0"/>
          <c:cat>
            <c:strRef>
              <c:f>Graphs!$B$74:$F$74</c:f>
              <c:strCache>
                <c:ptCount val="5"/>
                <c:pt idx="0">
                  <c:v>FY 19 / 20</c:v>
                </c:pt>
                <c:pt idx="1">
                  <c:v>FY 20 / 21</c:v>
                </c:pt>
                <c:pt idx="2">
                  <c:v>FY 21 / 22</c:v>
                </c:pt>
                <c:pt idx="3">
                  <c:v>FY 22 / 23</c:v>
                </c:pt>
                <c:pt idx="4">
                  <c:v>FY 23 / 24</c:v>
                </c:pt>
              </c:strCache>
            </c:strRef>
          </c:cat>
          <c:val>
            <c:numRef>
              <c:f>Graphs!$B$76:$F$76</c:f>
              <c:numCache>
                <c:formatCode>0</c:formatCode>
                <c:ptCount val="5"/>
                <c:pt idx="0">
                  <c:v>102</c:v>
                </c:pt>
                <c:pt idx="1">
                  <c:v>114</c:v>
                </c:pt>
                <c:pt idx="2">
                  <c:v>125</c:v>
                </c:pt>
                <c:pt idx="3">
                  <c:v>143</c:v>
                </c:pt>
                <c:pt idx="4">
                  <c:v>161</c:v>
                </c:pt>
              </c:numCache>
            </c:numRef>
          </c:val>
          <c:extLst>
            <c:ext xmlns:c16="http://schemas.microsoft.com/office/drawing/2014/chart" uri="{C3380CC4-5D6E-409C-BE32-E72D297353CC}">
              <c16:uniqueId val="{00000001-0BFD-43B3-8752-2920C9285CC3}"/>
            </c:ext>
          </c:extLst>
        </c:ser>
        <c:ser>
          <c:idx val="3"/>
          <c:order val="3"/>
          <c:tx>
            <c:strRef>
              <c:f>Graphs!$A$78</c:f>
              <c:strCache>
                <c:ptCount val="1"/>
                <c:pt idx="0">
                  <c:v>Placements LCC Foster Carers</c:v>
                </c:pt>
              </c:strCache>
            </c:strRef>
          </c:tx>
          <c:spPr>
            <a:solidFill>
              <a:schemeClr val="accent4"/>
            </a:solidFill>
            <a:ln>
              <a:noFill/>
            </a:ln>
            <a:effectLst/>
          </c:spPr>
          <c:invertIfNegative val="0"/>
          <c:cat>
            <c:strRef>
              <c:f>Graphs!$B$74:$F$74</c:f>
              <c:strCache>
                <c:ptCount val="5"/>
                <c:pt idx="0">
                  <c:v>FY 19 / 20</c:v>
                </c:pt>
                <c:pt idx="1">
                  <c:v>FY 20 / 21</c:v>
                </c:pt>
                <c:pt idx="2">
                  <c:v>FY 21 / 22</c:v>
                </c:pt>
                <c:pt idx="3">
                  <c:v>FY 22 / 23</c:v>
                </c:pt>
                <c:pt idx="4">
                  <c:v>FY 23 / 24</c:v>
                </c:pt>
              </c:strCache>
            </c:strRef>
          </c:cat>
          <c:val>
            <c:numRef>
              <c:f>Graphs!$B$78:$F$78</c:f>
              <c:numCache>
                <c:formatCode>0</c:formatCode>
                <c:ptCount val="5"/>
                <c:pt idx="0">
                  <c:v>226</c:v>
                </c:pt>
                <c:pt idx="1">
                  <c:v>151</c:v>
                </c:pt>
                <c:pt idx="2">
                  <c:v>186</c:v>
                </c:pt>
                <c:pt idx="3">
                  <c:v>219</c:v>
                </c:pt>
                <c:pt idx="4">
                  <c:v>304</c:v>
                </c:pt>
              </c:numCache>
            </c:numRef>
          </c:val>
          <c:extLst>
            <c:ext xmlns:c16="http://schemas.microsoft.com/office/drawing/2014/chart" uri="{C3380CC4-5D6E-409C-BE32-E72D297353CC}">
              <c16:uniqueId val="{00000002-0BFD-43B3-8752-2920C9285CC3}"/>
            </c:ext>
          </c:extLst>
        </c:ser>
        <c:ser>
          <c:idx val="4"/>
          <c:order val="4"/>
          <c:tx>
            <c:strRef>
              <c:f>Graphs!$A$79</c:f>
              <c:strCache>
                <c:ptCount val="1"/>
                <c:pt idx="0">
                  <c:v>Placements Other Fostering Service Providers</c:v>
                </c:pt>
              </c:strCache>
            </c:strRef>
          </c:tx>
          <c:spPr>
            <a:solidFill>
              <a:schemeClr val="accent5"/>
            </a:solidFill>
            <a:ln>
              <a:noFill/>
            </a:ln>
            <a:effectLst/>
          </c:spPr>
          <c:invertIfNegative val="0"/>
          <c:cat>
            <c:strRef>
              <c:f>Graphs!$B$74:$F$74</c:f>
              <c:strCache>
                <c:ptCount val="5"/>
                <c:pt idx="0">
                  <c:v>FY 19 / 20</c:v>
                </c:pt>
                <c:pt idx="1">
                  <c:v>FY 20 / 21</c:v>
                </c:pt>
                <c:pt idx="2">
                  <c:v>FY 21 / 22</c:v>
                </c:pt>
                <c:pt idx="3">
                  <c:v>FY 22 / 23</c:v>
                </c:pt>
                <c:pt idx="4">
                  <c:v>FY 23 / 24</c:v>
                </c:pt>
              </c:strCache>
            </c:strRef>
          </c:cat>
          <c:val>
            <c:numRef>
              <c:f>Graphs!$B$79:$F$79</c:f>
              <c:numCache>
                <c:formatCode>0</c:formatCode>
                <c:ptCount val="5"/>
                <c:pt idx="0">
                  <c:v>246</c:v>
                </c:pt>
                <c:pt idx="1">
                  <c:v>282</c:v>
                </c:pt>
                <c:pt idx="2">
                  <c:v>262</c:v>
                </c:pt>
                <c:pt idx="3">
                  <c:v>221</c:v>
                </c:pt>
                <c:pt idx="4">
                  <c:v>123</c:v>
                </c:pt>
              </c:numCache>
            </c:numRef>
          </c:val>
          <c:extLst>
            <c:ext xmlns:c16="http://schemas.microsoft.com/office/drawing/2014/chart" uri="{C3380CC4-5D6E-409C-BE32-E72D297353CC}">
              <c16:uniqueId val="{00000003-0BFD-43B3-8752-2920C9285CC3}"/>
            </c:ext>
          </c:extLst>
        </c:ser>
        <c:dLbls>
          <c:showLegendKey val="0"/>
          <c:showVal val="0"/>
          <c:showCatName val="0"/>
          <c:showSerName val="0"/>
          <c:showPercent val="0"/>
          <c:showBubbleSize val="0"/>
        </c:dLbls>
        <c:gapWidth val="219"/>
        <c:axId val="1035130112"/>
        <c:axId val="1035131192"/>
      </c:barChart>
      <c:lineChart>
        <c:grouping val="standard"/>
        <c:varyColors val="0"/>
        <c:dLbls>
          <c:showLegendKey val="0"/>
          <c:showVal val="0"/>
          <c:showCatName val="0"/>
          <c:showSerName val="0"/>
          <c:showPercent val="0"/>
          <c:showBubbleSize val="0"/>
        </c:dLbls>
        <c:marker val="1"/>
        <c:smooth val="0"/>
        <c:axId val="1103937208"/>
        <c:axId val="1103944768"/>
        <c:extLst>
          <c:ext xmlns:c15="http://schemas.microsoft.com/office/drawing/2012/chart" uri="{02D57815-91ED-43cb-92C2-25804820EDAC}">
            <c15:filteredLineSeries>
              <c15:ser>
                <c:idx val="2"/>
                <c:order val="2"/>
                <c:tx>
                  <c:strRef>
                    <c:extLst>
                      <c:ext uri="{02D57815-91ED-43cb-92C2-25804820EDAC}">
                        <c15:formulaRef>
                          <c15:sqref>Graphs!$A$77</c15:sqref>
                        </c15:formulaRef>
                      </c:ext>
                    </c:extLst>
                    <c:strCache>
                      <c:ptCount val="1"/>
                      <c:pt idx="0">
                        <c:v>Average Age of LCC Foster Carers</c:v>
                      </c:pt>
                    </c:strCache>
                  </c:strRef>
                </c:tx>
                <c:spPr>
                  <a:ln w="28575" cap="rnd">
                    <a:solidFill>
                      <a:schemeClr val="accent3"/>
                    </a:solidFill>
                    <a:round/>
                  </a:ln>
                  <a:effectLst/>
                </c:spPr>
                <c:marker>
                  <c:symbol val="none"/>
                </c:marker>
                <c:cat>
                  <c:strRef>
                    <c:extLst>
                      <c:ext uri="{02D57815-91ED-43cb-92C2-25804820EDAC}">
                        <c15:formulaRef>
                          <c15:sqref>Graphs!$B$74:$F$74</c15:sqref>
                        </c15:formulaRef>
                      </c:ext>
                    </c:extLst>
                    <c:strCache>
                      <c:ptCount val="5"/>
                      <c:pt idx="0">
                        <c:v>FY 19 / 20</c:v>
                      </c:pt>
                      <c:pt idx="1">
                        <c:v>FY 20 / 21</c:v>
                      </c:pt>
                      <c:pt idx="2">
                        <c:v>FY 21 / 22</c:v>
                      </c:pt>
                      <c:pt idx="3">
                        <c:v>FY 22 / 23</c:v>
                      </c:pt>
                      <c:pt idx="4">
                        <c:v>FY 23 / 24</c:v>
                      </c:pt>
                    </c:strCache>
                  </c:strRef>
                </c:cat>
                <c:val>
                  <c:numRef>
                    <c:extLst>
                      <c:ext uri="{02D57815-91ED-43cb-92C2-25804820EDAC}">
                        <c15:formulaRef>
                          <c15:sqref>Graphs!$B$77:$F$77</c15:sqref>
                        </c15:formulaRef>
                      </c:ext>
                    </c:extLst>
                    <c:numCache>
                      <c:formatCode>0.0</c:formatCode>
                      <c:ptCount val="5"/>
                      <c:pt idx="0">
                        <c:v>56.5</c:v>
                      </c:pt>
                      <c:pt idx="1">
                        <c:v>55.6</c:v>
                      </c:pt>
                      <c:pt idx="2">
                        <c:v>54.9</c:v>
                      </c:pt>
                      <c:pt idx="3">
                        <c:v>53.8</c:v>
                      </c:pt>
                      <c:pt idx="4">
                        <c:v>53.1</c:v>
                      </c:pt>
                    </c:numCache>
                  </c:numRef>
                </c:val>
                <c:smooth val="0"/>
                <c:extLst>
                  <c:ext xmlns:c16="http://schemas.microsoft.com/office/drawing/2014/chart" uri="{C3380CC4-5D6E-409C-BE32-E72D297353CC}">
                    <c16:uniqueId val="{00000004-0BFD-43B3-8752-2920C9285CC3}"/>
                  </c:ext>
                </c:extLst>
              </c15:ser>
            </c15:filteredLineSeries>
          </c:ext>
        </c:extLst>
      </c:lineChart>
      <c:catAx>
        <c:axId val="103513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5131192"/>
        <c:crosses val="autoZero"/>
        <c:auto val="1"/>
        <c:lblAlgn val="ctr"/>
        <c:lblOffset val="100"/>
        <c:noMultiLvlLbl val="0"/>
      </c:catAx>
      <c:valAx>
        <c:axId val="1035131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Placements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5130112"/>
        <c:crosses val="autoZero"/>
        <c:crossBetween val="between"/>
      </c:valAx>
      <c:valAx>
        <c:axId val="1103944768"/>
        <c:scaling>
          <c:orientation val="minMax"/>
        </c:scaling>
        <c:delete val="1"/>
        <c:axPos val="r"/>
        <c:numFmt formatCode="0.0" sourceLinked="1"/>
        <c:majorTickMark val="out"/>
        <c:minorTickMark val="none"/>
        <c:tickLblPos val="nextTo"/>
        <c:crossAx val="1103937208"/>
        <c:crosses val="max"/>
        <c:crossBetween val="between"/>
      </c:valAx>
      <c:catAx>
        <c:axId val="1103937208"/>
        <c:scaling>
          <c:orientation val="minMax"/>
        </c:scaling>
        <c:delete val="1"/>
        <c:axPos val="b"/>
        <c:numFmt formatCode="General" sourceLinked="1"/>
        <c:majorTickMark val="out"/>
        <c:minorTickMark val="none"/>
        <c:tickLblPos val="nextTo"/>
        <c:crossAx val="11039447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564081-5D91-4940-9972-525BF4BB2AEC}" type="datetimeFigureOut">
              <a:rPr lang="en-GB" smtClean="0"/>
              <a:t>15/04/2025</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0B1DEA-B101-48FC-968F-23014D378968}" type="slidenum">
              <a:rPr lang="en-GB" smtClean="0"/>
              <a:t>‹#›</a:t>
            </a:fld>
            <a:endParaRPr lang="en-GB"/>
          </a:p>
        </p:txBody>
      </p:sp>
    </p:spTree>
    <p:extLst>
      <p:ext uri="{BB962C8B-B14F-4D97-AF65-F5344CB8AC3E}">
        <p14:creationId xmlns:p14="http://schemas.microsoft.com/office/powerpoint/2010/main" val="10748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0B1DEA-B101-48FC-968F-23014D378968}" type="slidenum">
              <a:rPr lang="en-GB" smtClean="0"/>
              <a:t>9</a:t>
            </a:fld>
            <a:endParaRPr lang="en-GB"/>
          </a:p>
        </p:txBody>
      </p:sp>
    </p:spTree>
    <p:extLst>
      <p:ext uri="{BB962C8B-B14F-4D97-AF65-F5344CB8AC3E}">
        <p14:creationId xmlns:p14="http://schemas.microsoft.com/office/powerpoint/2010/main" val="147073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0B1DEA-B101-48FC-968F-23014D378968}" type="slidenum">
              <a:rPr lang="en-GB" smtClean="0"/>
              <a:t>11</a:t>
            </a:fld>
            <a:endParaRPr lang="en-GB"/>
          </a:p>
        </p:txBody>
      </p:sp>
    </p:spTree>
    <p:extLst>
      <p:ext uri="{BB962C8B-B14F-4D97-AF65-F5344CB8AC3E}">
        <p14:creationId xmlns:p14="http://schemas.microsoft.com/office/powerpoint/2010/main" val="150636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0B1DEA-B101-48FC-968F-23014D378968}" type="slidenum">
              <a:rPr lang="en-GB" smtClean="0"/>
              <a:t>21</a:t>
            </a:fld>
            <a:endParaRPr lang="en-GB"/>
          </a:p>
        </p:txBody>
      </p:sp>
    </p:spTree>
    <p:extLst>
      <p:ext uri="{BB962C8B-B14F-4D97-AF65-F5344CB8AC3E}">
        <p14:creationId xmlns:p14="http://schemas.microsoft.com/office/powerpoint/2010/main" val="428626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0B1DEA-B101-48FC-968F-23014D378968}" type="slidenum">
              <a:rPr lang="en-GB" smtClean="0"/>
              <a:t>22</a:t>
            </a:fld>
            <a:endParaRPr lang="en-GB"/>
          </a:p>
        </p:txBody>
      </p:sp>
    </p:spTree>
    <p:extLst>
      <p:ext uri="{BB962C8B-B14F-4D97-AF65-F5344CB8AC3E}">
        <p14:creationId xmlns:p14="http://schemas.microsoft.com/office/powerpoint/2010/main" val="110515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1B6528-979B-4DCD-BDF7-61975CEE2E2D}" type="datetime1">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236738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FDE306-C63F-4DAB-AE25-419E293E422F}" type="datetime1">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357214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B0FB07-7B7E-4EED-8FCC-72074C153B27}" type="datetime1">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278844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9C1468-6BFA-4BFA-9FC5-29239756E893}" type="datetime1">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132237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69710-8683-48F6-9AFF-28897A88C459}" type="datetime1">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366845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98E7A5-8F50-42DD-AAC1-184A2B402F44}"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298560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2FD367-C242-4857-9BE5-4EC2AC5F8D3B}" type="datetime1">
              <a:rPr lang="en-GB" smtClean="0"/>
              <a:t>15/04/2025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136402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60323-2849-4D8E-B98B-D8F352E51CA9}" type="datetime1">
              <a:rPr lang="en-GB" smtClean="0"/>
              <a:t>15/04/2025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91046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289A4-4F95-458B-A117-9D902E449119}" type="datetime1">
              <a:rPr lang="en-GB" smtClean="0"/>
              <a:t>15/04/2025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211808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7E823-C0F3-4BF3-A251-511C0FCE68A1}"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9790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A60945-FA46-4230-A8D6-6B05A0BDD0D3}"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CCE2ED-3011-4FFB-AA14-0981EABE481E}" type="slidenum">
              <a:rPr lang="en-GB" smtClean="0"/>
              <a:t>‹#›</a:t>
            </a:fld>
            <a:endParaRPr lang="en-GB"/>
          </a:p>
        </p:txBody>
      </p:sp>
    </p:spTree>
    <p:extLst>
      <p:ext uri="{BB962C8B-B14F-4D97-AF65-F5344CB8AC3E}">
        <p14:creationId xmlns:p14="http://schemas.microsoft.com/office/powerpoint/2010/main" val="115178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BF5E9-A93A-452E-912C-C33BFDE63F38}" type="datetime1">
              <a:rPr lang="en-GB" smtClean="0"/>
              <a:t>15/04/2025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CE2ED-3011-4FFB-AA14-0981EABE481E}" type="slidenum">
              <a:rPr lang="en-GB" smtClean="0"/>
              <a:t>‹#›</a:t>
            </a:fld>
            <a:endParaRPr lang="en-GB"/>
          </a:p>
        </p:txBody>
      </p:sp>
    </p:spTree>
    <p:extLst>
      <p:ext uri="{BB962C8B-B14F-4D97-AF65-F5344CB8AC3E}">
        <p14:creationId xmlns:p14="http://schemas.microsoft.com/office/powerpoint/2010/main" val="3167924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cid:efd8688b-77c3-4e7f-9eef-ac71016068ac@GBRP265.PROD.OUTLOOK.COM" TargetMode="External"/><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cid:927d53e1-b108-4810-b238-cbfd1c466dc5@GBRP265.PROD.OUTLOOK.COM" TargetMode="Externa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48E1D-C827-432C-89C6-1474902D5F42}"/>
              </a:ext>
              <a:ext uri="{C183D7F6-B498-43B3-948B-1728B52AA6E4}">
                <adec:decorative xmlns:adec="http://schemas.microsoft.com/office/drawing/2017/decorative" val="1"/>
              </a:ext>
            </a:extLst>
          </p:cNvPr>
          <p:cNvSpPr/>
          <p:nvPr/>
        </p:nvSpPr>
        <p:spPr>
          <a:xfrm>
            <a:off x="0" y="0"/>
            <a:ext cx="6116715" cy="6858000"/>
          </a:xfrm>
          <a:prstGeom prst="rect">
            <a:avLst/>
          </a:prstGeom>
          <a:solidFill>
            <a:srgbClr val="41B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Placement Sufficiency Strategy</a:t>
            </a:r>
          </a:p>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3C49DE9-366B-4CAD-82FF-85EDF956DE9F}"/>
              </a:ext>
            </a:extLst>
          </p:cNvPr>
          <p:cNvSpPr/>
          <p:nvPr/>
        </p:nvSpPr>
        <p:spPr>
          <a:xfrm>
            <a:off x="6116715" y="0"/>
            <a:ext cx="3789285" cy="6858000"/>
          </a:xfrm>
          <a:prstGeom prst="rect">
            <a:avLst/>
          </a:prstGeom>
          <a:solidFill>
            <a:srgbClr val="008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2025 to 2030</a:t>
            </a:r>
          </a:p>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p:txBody>
      </p:sp>
      <p:pic>
        <p:nvPicPr>
          <p:cNvPr id="33" name="Picture 32" descr="Icon&#10;&#10;Description automatically generated">
            <a:extLst>
              <a:ext uri="{FF2B5EF4-FFF2-40B4-BE49-F238E27FC236}">
                <a16:creationId xmlns:a16="http://schemas.microsoft.com/office/drawing/2014/main" id="{BB5B0377-A51D-4EDF-93AE-7C5CDA11FAE8}"/>
              </a:ext>
            </a:extLst>
          </p:cNvPr>
          <p:cNvPicPr>
            <a:picLocks noChangeAspect="1"/>
          </p:cNvPicPr>
          <p:nvPr/>
        </p:nvPicPr>
        <p:blipFill>
          <a:blip r:embed="rId2">
            <a:clrChange>
              <a:clrFrom>
                <a:srgbClr val="008BA2"/>
              </a:clrFrom>
              <a:clrTo>
                <a:srgbClr val="008BA2">
                  <a:alpha val="0"/>
                </a:srgbClr>
              </a:clrTo>
            </a:clrChange>
            <a:extLst>
              <a:ext uri="{28A0092B-C50C-407E-A947-70E740481C1C}">
                <a14:useLocalDpi xmlns:a14="http://schemas.microsoft.com/office/drawing/2010/main" val="0"/>
              </a:ext>
            </a:extLst>
          </a:blip>
          <a:stretch>
            <a:fillRect/>
          </a:stretch>
        </p:blipFill>
        <p:spPr>
          <a:xfrm>
            <a:off x="8378190" y="203505"/>
            <a:ext cx="782087" cy="1008352"/>
          </a:xfrm>
          <a:prstGeom prst="rect">
            <a:avLst/>
          </a:prstGeom>
        </p:spPr>
      </p:pic>
    </p:spTree>
    <p:extLst>
      <p:ext uri="{BB962C8B-B14F-4D97-AF65-F5344CB8AC3E}">
        <p14:creationId xmlns:p14="http://schemas.microsoft.com/office/powerpoint/2010/main" val="110152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A0B2-9433-CC2E-F0F5-F1CFD0942845}"/>
              </a:ext>
            </a:extLst>
          </p:cNvPr>
          <p:cNvSpPr>
            <a:spLocks noGrp="1"/>
          </p:cNvSpPr>
          <p:nvPr>
            <p:ph type="title"/>
          </p:nvPr>
        </p:nvSpPr>
        <p:spPr/>
        <p:txBody>
          <a:bodyPr>
            <a:normAutofit/>
          </a:bodyPr>
          <a:lstStyle/>
          <a:p>
            <a:pPr algn="ctr"/>
            <a:r>
              <a:rPr lang="en-GB" sz="1800" b="1" dirty="0">
                <a:latin typeface="Arial" panose="020B0604020202020204" pitchFamily="34" charset="0"/>
                <a:cs typeface="Arial" panose="020B0604020202020204" pitchFamily="34" charset="0"/>
              </a:rPr>
              <a:t>Children Looked After Population Needs Analysis</a:t>
            </a: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Rate of children looked after per 10,000 is below national average</a:t>
            </a:r>
          </a:p>
        </p:txBody>
      </p:sp>
      <p:graphicFrame>
        <p:nvGraphicFramePr>
          <p:cNvPr id="4" name="Content Placeholder 3">
            <a:extLst>
              <a:ext uri="{FF2B5EF4-FFF2-40B4-BE49-F238E27FC236}">
                <a16:creationId xmlns:a16="http://schemas.microsoft.com/office/drawing/2014/main" id="{3955D855-5AC2-4714-0C8B-326ED334163F}"/>
              </a:ext>
            </a:extLst>
          </p:cNvPr>
          <p:cNvGraphicFramePr>
            <a:graphicFrameLocks noGrp="1"/>
          </p:cNvGraphicFramePr>
          <p:nvPr>
            <p:ph idx="1"/>
            <p:extLst>
              <p:ext uri="{D42A27DB-BD31-4B8C-83A1-F6EECF244321}">
                <p14:modId xmlns:p14="http://schemas.microsoft.com/office/powerpoint/2010/main" val="3499161344"/>
              </p:ext>
            </p:extLst>
          </p:nvPr>
        </p:nvGraphicFramePr>
        <p:xfrm>
          <a:off x="681038" y="1825625"/>
          <a:ext cx="8543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899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174479" y="363213"/>
            <a:ext cx="817940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b="1" dirty="0">
                <a:latin typeface="Arial" panose="020B0604020202020204" pitchFamily="34" charset="0"/>
                <a:ea typeface="+mn-ea"/>
                <a:cs typeface="Arial" panose="020B0604020202020204" pitchFamily="34" charset="0"/>
              </a:rPr>
              <a:t>                      Numbers of Children Looked After</a:t>
            </a:r>
            <a: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per 10,000</a:t>
            </a:r>
            <a:b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Lower than East Midlands Unitary Averages </a:t>
            </a:r>
          </a:p>
        </p:txBody>
      </p:sp>
      <p:graphicFrame>
        <p:nvGraphicFramePr>
          <p:cNvPr id="2" name="Chart 1">
            <a:extLst>
              <a:ext uri="{FF2B5EF4-FFF2-40B4-BE49-F238E27FC236}">
                <a16:creationId xmlns:a16="http://schemas.microsoft.com/office/drawing/2014/main" id="{D967FEFD-67DF-089F-A37C-90D0B53E8213}"/>
              </a:ext>
            </a:extLst>
          </p:cNvPr>
          <p:cNvGraphicFramePr>
            <a:graphicFrameLocks/>
          </p:cNvGraphicFramePr>
          <p:nvPr>
            <p:extLst>
              <p:ext uri="{D42A27DB-BD31-4B8C-83A1-F6EECF244321}">
                <p14:modId xmlns:p14="http://schemas.microsoft.com/office/powerpoint/2010/main" val="1902499012"/>
              </p:ext>
            </p:extLst>
          </p:nvPr>
        </p:nvGraphicFramePr>
        <p:xfrm>
          <a:off x="1593409" y="1810693"/>
          <a:ext cx="6581869" cy="33588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387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A0B2-9433-CC2E-F0F5-F1CFD0942845}"/>
              </a:ext>
            </a:extLst>
          </p:cNvPr>
          <p:cNvSpPr>
            <a:spLocks noGrp="1"/>
          </p:cNvSpPr>
          <p:nvPr>
            <p:ph type="title"/>
          </p:nvPr>
        </p:nvSpPr>
        <p:spPr>
          <a:xfrm>
            <a:off x="401216" y="365127"/>
            <a:ext cx="9144000" cy="1325563"/>
          </a:xfrm>
        </p:spPr>
        <p:txBody>
          <a:bodyPr>
            <a:normAutofit/>
          </a:bodyPr>
          <a:lstStyle/>
          <a:p>
            <a:pPr algn="ctr"/>
            <a:r>
              <a:rPr lang="en-GB" sz="1800" b="1" dirty="0">
                <a:latin typeface="Arial" panose="020B0604020202020204" pitchFamily="34" charset="0"/>
                <a:cs typeface="Arial" panose="020B0604020202020204" pitchFamily="34" charset="0"/>
              </a:rPr>
              <a:t>Children Looked After Population Needs Analysis</a:t>
            </a: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Ratio of male children has increased slightly </a:t>
            </a: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(children from abroad seeking safety)</a:t>
            </a:r>
          </a:p>
        </p:txBody>
      </p:sp>
      <p:graphicFrame>
        <p:nvGraphicFramePr>
          <p:cNvPr id="4" name="Content Placeholder 3">
            <a:extLst>
              <a:ext uri="{FF2B5EF4-FFF2-40B4-BE49-F238E27FC236}">
                <a16:creationId xmlns:a16="http://schemas.microsoft.com/office/drawing/2014/main" id="{452494E2-4360-F0A8-6439-1F18ECB3DB95}"/>
              </a:ext>
            </a:extLst>
          </p:cNvPr>
          <p:cNvGraphicFramePr>
            <a:graphicFrameLocks noGrp="1"/>
          </p:cNvGraphicFramePr>
          <p:nvPr>
            <p:ph idx="1"/>
            <p:extLst>
              <p:ext uri="{D42A27DB-BD31-4B8C-83A1-F6EECF244321}">
                <p14:modId xmlns:p14="http://schemas.microsoft.com/office/powerpoint/2010/main" val="3520063650"/>
              </p:ext>
            </p:extLst>
          </p:nvPr>
        </p:nvGraphicFramePr>
        <p:xfrm>
          <a:off x="681038" y="1825625"/>
          <a:ext cx="8543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380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DC4AD31-2132-43A5-83A3-AABEB5F86E82}"/>
              </a:ext>
            </a:extLst>
          </p:cNvPr>
          <p:cNvGraphicFramePr>
            <a:graphicFrameLocks/>
          </p:cNvGraphicFramePr>
          <p:nvPr>
            <p:extLst>
              <p:ext uri="{D42A27DB-BD31-4B8C-83A1-F6EECF244321}">
                <p14:modId xmlns:p14="http://schemas.microsoft.com/office/powerpoint/2010/main" val="2848198098"/>
              </p:ext>
            </p:extLst>
          </p:nvPr>
        </p:nvGraphicFramePr>
        <p:xfrm>
          <a:off x="1063691" y="1866122"/>
          <a:ext cx="7949680" cy="4456255"/>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94195C91-0E5A-49A7-AD6E-931FBB8DF720}"/>
              </a:ext>
            </a:extLst>
          </p:cNvPr>
          <p:cNvSpPr>
            <a:spLocks noGrp="1"/>
          </p:cNvSpPr>
          <p:nvPr>
            <p:ph idx="1"/>
          </p:nvPr>
        </p:nvSpPr>
        <p:spPr>
          <a:xfrm>
            <a:off x="799025" y="688259"/>
            <a:ext cx="8543925" cy="1056566"/>
          </a:xfrm>
        </p:spPr>
        <p:txBody>
          <a:bodyPr>
            <a:normAutofit/>
          </a:bodyPr>
          <a:lstStyle/>
          <a:p>
            <a:pPr marL="0" indent="0" algn="ctr">
              <a:buNone/>
            </a:pPr>
            <a:r>
              <a:rPr lang="en-GB" sz="1800" b="1" dirty="0">
                <a:latin typeface="Arial" panose="020B0604020202020204" pitchFamily="34" charset="0"/>
                <a:cs typeface="Arial" panose="020B0604020202020204" pitchFamily="34" charset="0"/>
              </a:rPr>
              <a:t>Children Looked After Population Needs Analysis</a:t>
            </a:r>
          </a:p>
          <a:p>
            <a:pPr marL="0" indent="0" algn="ctr">
              <a:buNone/>
            </a:pPr>
            <a:r>
              <a:rPr lang="en-GB" sz="1800" b="1" dirty="0">
                <a:latin typeface="Arial" panose="020B0604020202020204" pitchFamily="34" charset="0"/>
                <a:cs typeface="Arial" panose="020B0604020202020204" pitchFamily="34" charset="0"/>
              </a:rPr>
              <a:t>Ratio of Children from Abroad Seeking Safety has increased but remains below comparators</a:t>
            </a:r>
          </a:p>
        </p:txBody>
      </p:sp>
    </p:spTree>
    <p:extLst>
      <p:ext uri="{BB962C8B-B14F-4D97-AF65-F5344CB8AC3E}">
        <p14:creationId xmlns:p14="http://schemas.microsoft.com/office/powerpoint/2010/main" val="46490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6BBA1C2-882F-4AE0-B384-38C796A6C0A0}"/>
              </a:ext>
            </a:extLst>
          </p:cNvPr>
          <p:cNvGraphicFramePr>
            <a:graphicFrameLocks/>
          </p:cNvGraphicFramePr>
          <p:nvPr>
            <p:extLst>
              <p:ext uri="{D42A27DB-BD31-4B8C-83A1-F6EECF244321}">
                <p14:modId xmlns:p14="http://schemas.microsoft.com/office/powerpoint/2010/main" val="830115031"/>
              </p:ext>
            </p:extLst>
          </p:nvPr>
        </p:nvGraphicFramePr>
        <p:xfrm>
          <a:off x="681037" y="1679511"/>
          <a:ext cx="8211036" cy="4758596"/>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4FB58AA0-658C-1A5E-4640-89E20EB4A727}"/>
              </a:ext>
            </a:extLst>
          </p:cNvPr>
          <p:cNvSpPr>
            <a:spLocks noGrp="1"/>
          </p:cNvSpPr>
          <p:nvPr>
            <p:ph idx="1"/>
          </p:nvPr>
        </p:nvSpPr>
        <p:spPr>
          <a:xfrm>
            <a:off x="681037" y="350787"/>
            <a:ext cx="8543925" cy="1067466"/>
          </a:xfrm>
        </p:spPr>
        <p:txBody>
          <a:bodyPr>
            <a:normAutofit/>
          </a:bodyPr>
          <a:lstStyle/>
          <a:p>
            <a:pPr marL="0" indent="0" algn="ctr">
              <a:buNone/>
            </a:pPr>
            <a:r>
              <a:rPr lang="en-GB" sz="1800" b="1" dirty="0">
                <a:latin typeface="Arial" panose="020B0604020202020204" pitchFamily="34" charset="0"/>
                <a:cs typeface="Arial" panose="020B0604020202020204" pitchFamily="34" charset="0"/>
              </a:rPr>
              <a:t>Children Looked After Population Needs Analysis</a:t>
            </a:r>
          </a:p>
          <a:p>
            <a:pPr marL="0" indent="0" algn="ctr">
              <a:buNone/>
            </a:pPr>
            <a:r>
              <a:rPr lang="en-GB" sz="1800" b="1" dirty="0">
                <a:latin typeface="Arial" panose="020B0604020202020204" pitchFamily="34" charset="0"/>
                <a:cs typeface="Arial" panose="020B0604020202020204" pitchFamily="34" charset="0"/>
              </a:rPr>
              <a:t>Ethnicity of population group largely stable</a:t>
            </a:r>
          </a:p>
        </p:txBody>
      </p:sp>
    </p:spTree>
    <p:extLst>
      <p:ext uri="{BB962C8B-B14F-4D97-AF65-F5344CB8AC3E}">
        <p14:creationId xmlns:p14="http://schemas.microsoft.com/office/powerpoint/2010/main" val="287262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2C9482-6BB2-A20E-7C19-4813D595F39B}"/>
              </a:ext>
            </a:extLst>
          </p:cNvPr>
          <p:cNvSpPr/>
          <p:nvPr/>
        </p:nvSpPr>
        <p:spPr>
          <a:xfrm>
            <a:off x="1" y="0"/>
            <a:ext cx="9935020" cy="6857999"/>
          </a:xfrm>
          <a:prstGeom prst="rect">
            <a:avLst/>
          </a:prstGeom>
          <a:solidFill>
            <a:srgbClr val="0082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Ratio of Leicester children living in residential care is below the national average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Number of our children placed in internal &amp; external residential care has increased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Number of our children placed in internal residential care is above national average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Number of children placed in specialist residential care has increased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Average cost of residential placement has increased though below national average</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Average cost of an internal residential placement is £4627 per week</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Average cost of an external residential placement is £5414 per week</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Average cost of specialist residential placement has increased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Number of children placed in unregistered placements is lower than average</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2125462" y="302983"/>
            <a:ext cx="565507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Children Looked After Needs Analysis  - Residential Care </a:t>
            </a:r>
          </a:p>
        </p:txBody>
      </p:sp>
    </p:spTree>
    <p:extLst>
      <p:ext uri="{BB962C8B-B14F-4D97-AF65-F5344CB8AC3E}">
        <p14:creationId xmlns:p14="http://schemas.microsoft.com/office/powerpoint/2010/main" val="1171914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62244" y="4577975"/>
            <a:ext cx="6125721"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9C1823-92BE-7D31-A616-A29A27A60865}"/>
              </a:ext>
            </a:extLst>
          </p:cNvPr>
          <p:cNvSpPr txBox="1"/>
          <p:nvPr/>
        </p:nvSpPr>
        <p:spPr>
          <a:xfrm>
            <a:off x="3740317" y="4741948"/>
            <a:ext cx="5548985" cy="862031"/>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b="1" kern="1200" dirty="0">
                <a:solidFill>
                  <a:srgbClr val="FFFFFF"/>
                </a:solidFill>
                <a:latin typeface="+mj-lt"/>
                <a:ea typeface="+mj-ea"/>
                <a:cs typeface="+mj-cs"/>
              </a:rPr>
              <a:t>Holly House</a:t>
            </a:r>
          </a:p>
        </p:txBody>
      </p:sp>
      <p:pic>
        <p:nvPicPr>
          <p:cNvPr id="10" name="Picture 9">
            <a:extLst>
              <a:ext uri="{FF2B5EF4-FFF2-40B4-BE49-F238E27FC236}">
                <a16:creationId xmlns:a16="http://schemas.microsoft.com/office/drawing/2014/main" id="{5D7F202A-CC12-4351-8609-2F8795265F09}"/>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l="31339" r="18619" b="-1"/>
          <a:stretch>
            <a:fillRect/>
          </a:stretch>
        </p:blipFill>
        <p:spPr bwMode="auto">
          <a:xfrm>
            <a:off x="250120" y="321732"/>
            <a:ext cx="3082196" cy="4111323"/>
          </a:xfrm>
          <a:prstGeom prst="rect">
            <a:avLst/>
          </a:prstGeom>
          <a:noFill/>
        </p:spPr>
      </p:pic>
      <p:pic>
        <p:nvPicPr>
          <p:cNvPr id="11" name="Picture 10">
            <a:extLst>
              <a:ext uri="{FF2B5EF4-FFF2-40B4-BE49-F238E27FC236}">
                <a16:creationId xmlns:a16="http://schemas.microsoft.com/office/drawing/2014/main" id="{DBC2AB7D-643C-9E1F-CA44-12AA192CECC8}"/>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l="247" r="1" b="1"/>
          <a:stretch>
            <a:fillRect/>
          </a:stretch>
        </p:blipFill>
        <p:spPr bwMode="auto">
          <a:xfrm>
            <a:off x="3408404" y="321734"/>
            <a:ext cx="3085525" cy="2010551"/>
          </a:xfrm>
          <a:prstGeom prst="rect">
            <a:avLst/>
          </a:prstGeom>
          <a:noFill/>
        </p:spPr>
      </p:pic>
      <p:pic>
        <p:nvPicPr>
          <p:cNvPr id="12" name="Picture 11">
            <a:extLst>
              <a:ext uri="{FF2B5EF4-FFF2-40B4-BE49-F238E27FC236}">
                <a16:creationId xmlns:a16="http://schemas.microsoft.com/office/drawing/2014/main" id="{80AA4336-8A42-5F1F-8E25-A97FF3B037EB}"/>
              </a:ext>
            </a:extLst>
          </p:cNvPr>
          <p:cNvPicPr>
            <a:picLocks noChangeAspect="1"/>
          </p:cNvPicPr>
          <p:nvPr/>
        </p:nvPicPr>
        <p:blipFill>
          <a:blip r:embed="rId6" cstate="print">
            <a:extLst>
              <a:ext uri="{28A0092B-C50C-407E-A947-70E740481C1C}">
                <a14:useLocalDpi xmlns:a14="http://schemas.microsoft.com/office/drawing/2010/main" val="0"/>
              </a:ext>
            </a:extLst>
          </a:blip>
          <a:srcRect t="2151" r="-1" b="-1"/>
          <a:stretch/>
        </p:blipFill>
        <p:spPr bwMode="auto">
          <a:xfrm>
            <a:off x="3404521" y="2422097"/>
            <a:ext cx="3083242" cy="2013804"/>
          </a:xfrm>
          <a:prstGeom prst="rect">
            <a:avLst/>
          </a:prstGeom>
          <a:noFill/>
        </p:spPr>
      </p:pic>
      <p:pic>
        <p:nvPicPr>
          <p:cNvPr id="13" name="Picture 12">
            <a:extLst>
              <a:ext uri="{FF2B5EF4-FFF2-40B4-BE49-F238E27FC236}">
                <a16:creationId xmlns:a16="http://schemas.microsoft.com/office/drawing/2014/main" id="{DE2808BC-8202-A41F-D64D-CD54AF951F83}"/>
              </a:ext>
            </a:extLst>
          </p:cNvPr>
          <p:cNvPicPr>
            <a:picLocks noChangeAspect="1"/>
          </p:cNvPicPr>
          <p:nvPr/>
        </p:nvPicPr>
        <p:blipFill>
          <a:blip r:embed="rId7" cstate="print">
            <a:extLst>
              <a:ext uri="{28A0092B-C50C-407E-A947-70E740481C1C}">
                <a14:useLocalDpi xmlns:a14="http://schemas.microsoft.com/office/drawing/2010/main" val="0"/>
              </a:ext>
            </a:extLst>
          </a:blip>
          <a:srcRect l="28121" r="21777" b="-1"/>
          <a:stretch/>
        </p:blipFill>
        <p:spPr bwMode="auto">
          <a:xfrm>
            <a:off x="6659558" y="321734"/>
            <a:ext cx="3085862" cy="4111321"/>
          </a:xfrm>
          <a:prstGeom prst="rect">
            <a:avLst/>
          </a:prstGeom>
          <a:noFill/>
        </p:spPr>
      </p:pic>
      <p:pic>
        <p:nvPicPr>
          <p:cNvPr id="2" name="Picture 1">
            <a:extLst>
              <a:ext uri="{FF2B5EF4-FFF2-40B4-BE49-F238E27FC236}">
                <a16:creationId xmlns:a16="http://schemas.microsoft.com/office/drawing/2014/main" id="{C0E639D9-F37D-6EED-3452-828BD83B06DE}"/>
              </a:ext>
            </a:extLst>
          </p:cNvPr>
          <p:cNvPicPr>
            <a:picLocks noChangeAspect="1"/>
          </p:cNvPicPr>
          <p:nvPr/>
        </p:nvPicPr>
        <p:blipFill>
          <a:blip r:embed="rId8"/>
          <a:srcRect l="8216" r="8588" b="-2"/>
          <a:stretch/>
        </p:blipFill>
        <p:spPr>
          <a:xfrm>
            <a:off x="250120" y="4525715"/>
            <a:ext cx="3083242" cy="2010551"/>
          </a:xfrm>
          <a:prstGeom prst="rect">
            <a:avLst/>
          </a:prstGeom>
        </p:spPr>
      </p:pic>
      <p:cxnSp>
        <p:nvCxnSpPr>
          <p:cNvPr id="20" name="Straight Connector 19">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4946" y="5694097"/>
            <a:ext cx="44577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88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A57513D-822C-4FE7-A978-1529AA80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432CCE5-C110-41E8-DBDC-11E0298FDDE3}"/>
              </a:ext>
            </a:extLst>
          </p:cNvPr>
          <p:cNvSpPr txBox="1"/>
          <p:nvPr/>
        </p:nvSpPr>
        <p:spPr>
          <a:xfrm>
            <a:off x="291828" y="1144769"/>
            <a:ext cx="2714531" cy="289643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600" kern="1200" dirty="0">
                <a:solidFill>
                  <a:schemeClr val="tx1"/>
                </a:solidFill>
                <a:latin typeface="+mj-lt"/>
                <a:ea typeface="+mj-ea"/>
                <a:cs typeface="+mj-cs"/>
              </a:rPr>
              <a:t>Hillview – Construction In Progress</a:t>
            </a:r>
          </a:p>
        </p:txBody>
      </p:sp>
      <p:sp>
        <p:nvSpPr>
          <p:cNvPr id="15" name="Rectangle 14">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5486" y="412799"/>
            <a:ext cx="146304" cy="57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Content Placeholder 4">
            <a:extLst>
              <a:ext uri="{FF2B5EF4-FFF2-40B4-BE49-F238E27FC236}">
                <a16:creationId xmlns:a16="http://schemas.microsoft.com/office/drawing/2014/main" id="{05878D6B-6233-1974-E96D-DD458D40BA90}"/>
              </a:ext>
            </a:extLst>
          </p:cNvPr>
          <p:cNvPicPr>
            <a:picLocks noChangeAspect="1"/>
          </p:cNvPicPr>
          <p:nvPr/>
        </p:nvPicPr>
        <p:blipFill>
          <a:blip r:embed="rId2"/>
          <a:srcRect l="18841" r="18847" b="3"/>
          <a:stretch/>
        </p:blipFill>
        <p:spPr>
          <a:xfrm>
            <a:off x="3410134" y="-8"/>
            <a:ext cx="3494736" cy="4136066"/>
          </a:xfrm>
          <a:prstGeom prst="rect">
            <a:avLst/>
          </a:prstGeom>
        </p:spPr>
      </p:pic>
      <p:pic>
        <p:nvPicPr>
          <p:cNvPr id="6" name="Picture 5" descr="A group of people in a building&#10;&#10;AI-generated content may be incorrect.">
            <a:extLst>
              <a:ext uri="{FF2B5EF4-FFF2-40B4-BE49-F238E27FC236}">
                <a16:creationId xmlns:a16="http://schemas.microsoft.com/office/drawing/2014/main" id="{E63A8B73-B832-1D36-9F3A-A67F2D266F68}"/>
              </a:ext>
            </a:extLst>
          </p:cNvPr>
          <p:cNvPicPr>
            <a:picLocks noChangeAspect="1"/>
          </p:cNvPicPr>
          <p:nvPr/>
        </p:nvPicPr>
        <p:blipFill>
          <a:blip r:embed="rId3">
            <a:extLst>
              <a:ext uri="{28A0092B-C50C-407E-A947-70E740481C1C}">
                <a14:useLocalDpi xmlns:a14="http://schemas.microsoft.com/office/drawing/2010/main" val="0"/>
              </a:ext>
            </a:extLst>
          </a:blip>
          <a:srcRect l="8870" r="23003" b="-4"/>
          <a:stretch/>
        </p:blipFill>
        <p:spPr>
          <a:xfrm>
            <a:off x="6992869" y="8"/>
            <a:ext cx="2913137" cy="3207119"/>
          </a:xfrm>
          <a:prstGeom prst="rect">
            <a:avLst/>
          </a:prstGeom>
        </p:spPr>
      </p:pic>
      <p:sp>
        <p:nvSpPr>
          <p:cNvPr id="17" name="Rectangle 16">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1827" y="4177748"/>
            <a:ext cx="270187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4" descr="A brick building with many windows&#10;&#10;AI-generated content may be incorrect.">
            <a:extLst>
              <a:ext uri="{FF2B5EF4-FFF2-40B4-BE49-F238E27FC236}">
                <a16:creationId xmlns:a16="http://schemas.microsoft.com/office/drawing/2014/main" id="{902A8F8A-D43B-A776-63A9-76A4D5804D0D}"/>
              </a:ext>
            </a:extLst>
          </p:cNvPr>
          <p:cNvPicPr>
            <a:picLocks noChangeAspect="1"/>
          </p:cNvPicPr>
          <p:nvPr/>
        </p:nvPicPr>
        <p:blipFill>
          <a:blip r:embed="rId4">
            <a:extLst>
              <a:ext uri="{28A0092B-C50C-407E-A947-70E740481C1C}">
                <a14:useLocalDpi xmlns:a14="http://schemas.microsoft.com/office/drawing/2010/main" val="0"/>
              </a:ext>
            </a:extLst>
          </a:blip>
          <a:srcRect l="19958" r="20122" b="2"/>
          <a:stretch/>
        </p:blipFill>
        <p:spPr>
          <a:xfrm>
            <a:off x="3410134" y="4233471"/>
            <a:ext cx="3494736" cy="2624537"/>
          </a:xfrm>
          <a:prstGeom prst="rect">
            <a:avLst/>
          </a:prstGeom>
        </p:spPr>
      </p:pic>
      <p:pic>
        <p:nvPicPr>
          <p:cNvPr id="8" name="Picture 7" descr="A room with a window and a door&#10;&#10;AI-generated content may be incorrect.">
            <a:extLst>
              <a:ext uri="{FF2B5EF4-FFF2-40B4-BE49-F238E27FC236}">
                <a16:creationId xmlns:a16="http://schemas.microsoft.com/office/drawing/2014/main" id="{28CA135F-A48B-7973-DCCD-55B41CC6FAC4}"/>
              </a:ext>
            </a:extLst>
          </p:cNvPr>
          <p:cNvPicPr>
            <a:picLocks noChangeAspect="1"/>
          </p:cNvPicPr>
          <p:nvPr/>
        </p:nvPicPr>
        <p:blipFill>
          <a:blip r:embed="rId5">
            <a:extLst>
              <a:ext uri="{28A0092B-C50C-407E-A947-70E740481C1C}">
                <a14:useLocalDpi xmlns:a14="http://schemas.microsoft.com/office/drawing/2010/main" val="0"/>
              </a:ext>
            </a:extLst>
          </a:blip>
          <a:srcRect l="11971" r="26446" b="-2"/>
          <a:stretch/>
        </p:blipFill>
        <p:spPr>
          <a:xfrm>
            <a:off x="6992865" y="3316855"/>
            <a:ext cx="2913136" cy="3361000"/>
          </a:xfrm>
          <a:prstGeom prst="rect">
            <a:avLst/>
          </a:prstGeom>
        </p:spPr>
      </p:pic>
    </p:spTree>
    <p:extLst>
      <p:ext uri="{BB962C8B-B14F-4D97-AF65-F5344CB8AC3E}">
        <p14:creationId xmlns:p14="http://schemas.microsoft.com/office/powerpoint/2010/main" val="328835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2C9482-6BB2-A20E-7C19-4813D595F39B}"/>
              </a:ext>
            </a:extLst>
          </p:cNvPr>
          <p:cNvSpPr/>
          <p:nvPr/>
        </p:nvSpPr>
        <p:spPr>
          <a:xfrm>
            <a:off x="1" y="0"/>
            <a:ext cx="9935020" cy="6857999"/>
          </a:xfrm>
          <a:prstGeom prst="rect">
            <a:avLst/>
          </a:prstGeom>
          <a:solidFill>
            <a:srgbClr val="0082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Most of our Children Looked After Live in Foster Care Households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Ratio of Leicester children living in Foster Care is above the national average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Majority of our Children in Foster Care are looked after by our own internal carers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Number of our children placed with internal carers is above average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Average cost of internal foster care household placement £340 per week</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 smaller number of children cared for by Independent Fostering Agencies (IFAs)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Number of children living in Independent Fostering Agencies has increased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Number of children placed with IFA is still below the national average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Average cost of Independent Fostering Agency Placement £981 per week </a:t>
            </a:r>
          </a:p>
          <a:p>
            <a:r>
              <a:rPr lang="en-GB" sz="1200" b="1"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2125462" y="302983"/>
            <a:ext cx="56550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Children Looked After Needs Analysis  - Fostering</a:t>
            </a:r>
          </a:p>
        </p:txBody>
      </p:sp>
    </p:spTree>
    <p:extLst>
      <p:ext uri="{BB962C8B-B14F-4D97-AF65-F5344CB8AC3E}">
        <p14:creationId xmlns:p14="http://schemas.microsoft.com/office/powerpoint/2010/main" val="3349899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CE7E-257B-A302-3167-86B993F10067}"/>
              </a:ext>
            </a:extLst>
          </p:cNvPr>
          <p:cNvSpPr>
            <a:spLocks noGrp="1"/>
          </p:cNvSpPr>
          <p:nvPr>
            <p:ph type="title"/>
          </p:nvPr>
        </p:nvSpPr>
        <p:spPr/>
        <p:txBody>
          <a:bodyPr>
            <a:normAutofit/>
          </a:bodyPr>
          <a:lstStyle/>
          <a:p>
            <a:pPr algn="ctr"/>
            <a:r>
              <a:rPr lang="en-GB" sz="1800" b="1" dirty="0">
                <a:latin typeface="Arial" panose="020B0604020202020204" pitchFamily="34" charset="0"/>
                <a:cs typeface="Arial" panose="020B0604020202020204" pitchFamily="34" charset="0"/>
              </a:rPr>
              <a:t>Children Looked After Population Needs Analysis</a:t>
            </a:r>
            <a:br>
              <a:rPr lang="en-GB" sz="1800" b="1" dirty="0">
                <a:latin typeface="Arial" panose="020B0604020202020204" pitchFamily="34" charset="0"/>
                <a:cs typeface="Arial" panose="020B0604020202020204" pitchFamily="34" charset="0"/>
              </a:rPr>
            </a:b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Majority of children in foster care looked after by our own internal carers is reducing but remains above the average</a:t>
            </a:r>
          </a:p>
        </p:txBody>
      </p:sp>
      <p:graphicFrame>
        <p:nvGraphicFramePr>
          <p:cNvPr id="4" name="Content Placeholder 3">
            <a:extLst>
              <a:ext uri="{FF2B5EF4-FFF2-40B4-BE49-F238E27FC236}">
                <a16:creationId xmlns:a16="http://schemas.microsoft.com/office/drawing/2014/main" id="{086DE890-0753-4595-B808-85570BFF4E10}"/>
              </a:ext>
            </a:extLst>
          </p:cNvPr>
          <p:cNvGraphicFramePr>
            <a:graphicFrameLocks noGrp="1"/>
          </p:cNvGraphicFramePr>
          <p:nvPr>
            <p:ph idx="1"/>
          </p:nvPr>
        </p:nvGraphicFramePr>
        <p:xfrm>
          <a:off x="681038" y="1825625"/>
          <a:ext cx="8543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11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2C9482-6BB2-A20E-7C19-4813D595F39B}"/>
              </a:ext>
            </a:extLst>
          </p:cNvPr>
          <p:cNvSpPr/>
          <p:nvPr/>
        </p:nvSpPr>
        <p:spPr>
          <a:xfrm>
            <a:off x="1" y="0"/>
            <a:ext cx="9935020" cy="6857999"/>
          </a:xfrm>
          <a:prstGeom prst="rect">
            <a:avLst/>
          </a:prstGeom>
          <a:solidFill>
            <a:srgbClr val="0082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	The council has a legal duty under Section 22G of the 	Children Act 1989 to ensure that there is sufficient 	accommodation for children looked after that meets their 	needs, and that as far as is reasonably practicable is within </a:t>
            </a:r>
          </a:p>
          <a:p>
            <a:r>
              <a:rPr lang="en-GB" sz="2400" b="1" dirty="0">
                <a:latin typeface="Arial" panose="020B0604020202020204" pitchFamily="34" charset="0"/>
                <a:cs typeface="Arial" panose="020B0604020202020204" pitchFamily="34" charset="0"/>
              </a:rPr>
              <a:t>	the local authority area. </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2125462" y="302983"/>
            <a:ext cx="5655076"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Placement Sufficiency</a:t>
            </a:r>
          </a:p>
        </p:txBody>
      </p:sp>
    </p:spTree>
    <p:extLst>
      <p:ext uri="{BB962C8B-B14F-4D97-AF65-F5344CB8AC3E}">
        <p14:creationId xmlns:p14="http://schemas.microsoft.com/office/powerpoint/2010/main" val="2717782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CE7E-257B-A302-3167-86B993F10067}"/>
              </a:ext>
            </a:extLst>
          </p:cNvPr>
          <p:cNvSpPr>
            <a:spLocks noGrp="1"/>
          </p:cNvSpPr>
          <p:nvPr>
            <p:ph type="title"/>
          </p:nvPr>
        </p:nvSpPr>
        <p:spPr/>
        <p:txBody>
          <a:bodyPr>
            <a:normAutofit/>
          </a:bodyPr>
          <a:lstStyle/>
          <a:p>
            <a:pPr algn="ctr"/>
            <a:r>
              <a:rPr lang="en-GB" sz="1800" b="1" dirty="0">
                <a:latin typeface="Arial" panose="020B0604020202020204" pitchFamily="34" charset="0"/>
                <a:cs typeface="Arial" panose="020B0604020202020204" pitchFamily="34" charset="0"/>
              </a:rPr>
              <a:t>Children Looked After Population Needs Analysis</a:t>
            </a:r>
            <a:br>
              <a:rPr lang="en-GB" sz="1800" b="1" dirty="0">
                <a:latin typeface="Arial" panose="020B0604020202020204" pitchFamily="34" charset="0"/>
                <a:cs typeface="Arial" panose="020B0604020202020204" pitchFamily="34" charset="0"/>
              </a:rPr>
            </a:b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Ratio of children living in foster care is down though above national average</a:t>
            </a:r>
          </a:p>
        </p:txBody>
      </p:sp>
      <p:graphicFrame>
        <p:nvGraphicFramePr>
          <p:cNvPr id="4" name="Content Placeholder 3">
            <a:extLst>
              <a:ext uri="{FF2B5EF4-FFF2-40B4-BE49-F238E27FC236}">
                <a16:creationId xmlns:a16="http://schemas.microsoft.com/office/drawing/2014/main" id="{55971608-5756-426F-A80F-C50949367939}"/>
              </a:ext>
            </a:extLst>
          </p:cNvPr>
          <p:cNvGraphicFramePr>
            <a:graphicFrameLocks noGrp="1"/>
          </p:cNvGraphicFramePr>
          <p:nvPr>
            <p:ph idx="1"/>
          </p:nvPr>
        </p:nvGraphicFramePr>
        <p:xfrm>
          <a:off x="681038" y="1825625"/>
          <a:ext cx="8543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545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174479" y="363213"/>
            <a:ext cx="817940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b="1" dirty="0">
                <a:latin typeface="Arial" panose="020B0604020202020204" pitchFamily="34" charset="0"/>
                <a:ea typeface="+mn-ea"/>
                <a:cs typeface="Arial" panose="020B0604020202020204" pitchFamily="34" charset="0"/>
              </a:rPr>
              <a:t>                  Reducing our use of Independent Fostering Agencies </a:t>
            </a: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2" name="Chart 1">
            <a:extLst>
              <a:ext uri="{FF2B5EF4-FFF2-40B4-BE49-F238E27FC236}">
                <a16:creationId xmlns:a16="http://schemas.microsoft.com/office/drawing/2014/main" id="{6CB4CE0D-E87B-4ABD-83C5-BCE9AC6122BF}"/>
              </a:ext>
            </a:extLst>
          </p:cNvPr>
          <p:cNvGraphicFramePr>
            <a:graphicFrameLocks/>
          </p:cNvGraphicFramePr>
          <p:nvPr>
            <p:extLst>
              <p:ext uri="{D42A27DB-BD31-4B8C-83A1-F6EECF244321}">
                <p14:modId xmlns:p14="http://schemas.microsoft.com/office/powerpoint/2010/main" val="369578337"/>
              </p:ext>
            </p:extLst>
          </p:nvPr>
        </p:nvGraphicFramePr>
        <p:xfrm>
          <a:off x="1738265" y="1548143"/>
          <a:ext cx="6781046" cy="3892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5480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174479" y="363213"/>
            <a:ext cx="817940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Enabling children to live locally in family households </a:t>
            </a:r>
          </a:p>
        </p:txBody>
      </p:sp>
      <p:graphicFrame>
        <p:nvGraphicFramePr>
          <p:cNvPr id="12" name="Chart 11">
            <a:extLst>
              <a:ext uri="{FF2B5EF4-FFF2-40B4-BE49-F238E27FC236}">
                <a16:creationId xmlns:a16="http://schemas.microsoft.com/office/drawing/2014/main" id="{AE702B21-3451-CA65-2E32-F31C87116B74}"/>
              </a:ext>
            </a:extLst>
          </p:cNvPr>
          <p:cNvGraphicFramePr>
            <a:graphicFrameLocks/>
          </p:cNvGraphicFramePr>
          <p:nvPr>
            <p:extLst>
              <p:ext uri="{D42A27DB-BD31-4B8C-83A1-F6EECF244321}">
                <p14:modId xmlns:p14="http://schemas.microsoft.com/office/powerpoint/2010/main" val="1524197020"/>
              </p:ext>
            </p:extLst>
          </p:nvPr>
        </p:nvGraphicFramePr>
        <p:xfrm>
          <a:off x="1101213" y="1584356"/>
          <a:ext cx="7816645" cy="4688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31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2C9482-6BB2-A20E-7C19-4813D595F39B}"/>
              </a:ext>
            </a:extLst>
          </p:cNvPr>
          <p:cNvSpPr/>
          <p:nvPr/>
        </p:nvSpPr>
        <p:spPr>
          <a:xfrm>
            <a:off x="1" y="0"/>
            <a:ext cx="9935020" cy="6857999"/>
          </a:xfrm>
          <a:prstGeom prst="rect">
            <a:avLst/>
          </a:prstGeom>
          <a:solidFill>
            <a:srgbClr val="0082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	To invest and strengthen our edge of care offer to support children to continue living with their families</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	To support stability for our children and young people, by providing timely options to achieve permanence</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	To increase our recruitment and retention of mainstream and more specialist foster carers</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	To reduce our use of out of area children’s homes and IFA’s and increase our inhouse residential homes</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	To commission smarter to reduce costs, assure quality establishing stronger commissioning practices</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	To expand our provision of high quality semi-independent and independent accommodation working</a:t>
            </a:r>
          </a:p>
          <a:p>
            <a:endParaRPr lang="en-GB" sz="14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Full details of our plans are shown in the Placement Sufficiency Strategic Delivery Plan, 2025 to 2030.</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2125462" y="302983"/>
            <a:ext cx="56550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Placement Sufficiency Strategic Aims</a:t>
            </a:r>
          </a:p>
        </p:txBody>
      </p:sp>
    </p:spTree>
    <p:extLst>
      <p:ext uri="{BB962C8B-B14F-4D97-AF65-F5344CB8AC3E}">
        <p14:creationId xmlns:p14="http://schemas.microsoft.com/office/powerpoint/2010/main" val="192743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2C9482-6BB2-A20E-7C19-4813D595F39B}"/>
              </a:ext>
            </a:extLst>
          </p:cNvPr>
          <p:cNvSpPr/>
          <p:nvPr/>
        </p:nvSpPr>
        <p:spPr>
          <a:xfrm>
            <a:off x="1" y="0"/>
            <a:ext cx="9935020" cy="6857999"/>
          </a:xfrm>
          <a:prstGeom prst="rect">
            <a:avLst/>
          </a:prstGeom>
          <a:solidFill>
            <a:srgbClr val="0082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Number of Children Looked After has remained relatively stable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597 Children Looked After and 305 Care Leavers (18-21) March 2025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Number of Children Looked After per 10,000 is below the national average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Majority of children looked after live locally in the City or 20-mile radius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Average length of time that children remain looked after 2024 – 2025 is 31 months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Ethnicity of children looked after remains relatively stable </a:t>
            </a:r>
          </a:p>
          <a:p>
            <a:r>
              <a:rPr lang="en-GB" b="1"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	Ratio of Children from Abroad Seeking Safety increased but below national average</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Gender ratio of male children looked after has increased slightly (CASS Impact)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Number of children with EHCP has increased  </a:t>
            </a:r>
          </a:p>
          <a:p>
            <a:r>
              <a:rPr lang="en-GB" sz="1200" b="1"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830424" y="302983"/>
            <a:ext cx="7940352"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Children Looked After Population Needs Analysis  </a:t>
            </a:r>
          </a:p>
        </p:txBody>
      </p:sp>
    </p:spTree>
    <p:extLst>
      <p:ext uri="{BB962C8B-B14F-4D97-AF65-F5344CB8AC3E}">
        <p14:creationId xmlns:p14="http://schemas.microsoft.com/office/powerpoint/2010/main" val="284691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42A6F7-0EA7-14F6-A394-E58A63D1F258}"/>
              </a:ext>
            </a:extLst>
          </p:cNvPr>
          <p:cNvPicPr>
            <a:picLocks noChangeAspect="1"/>
          </p:cNvPicPr>
          <p:nvPr/>
        </p:nvPicPr>
        <p:blipFill>
          <a:blip r:embed="rId2"/>
          <a:stretch>
            <a:fillRect/>
          </a:stretch>
        </p:blipFill>
        <p:spPr>
          <a:xfrm>
            <a:off x="137423" y="1573161"/>
            <a:ext cx="9275158" cy="5151872"/>
          </a:xfrm>
          <a:prstGeom prst="rect">
            <a:avLst/>
          </a:prstGeom>
        </p:spPr>
      </p:pic>
      <p:sp>
        <p:nvSpPr>
          <p:cNvPr id="3" name="TextBox 2">
            <a:extLst>
              <a:ext uri="{FF2B5EF4-FFF2-40B4-BE49-F238E27FC236}">
                <a16:creationId xmlns:a16="http://schemas.microsoft.com/office/drawing/2014/main" id="{635A5879-4ACE-A60D-94E3-AD1A5162D95C}"/>
              </a:ext>
            </a:extLst>
          </p:cNvPr>
          <p:cNvSpPr txBox="1"/>
          <p:nvPr/>
        </p:nvSpPr>
        <p:spPr>
          <a:xfrm>
            <a:off x="955735" y="594108"/>
            <a:ext cx="8162147"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What Our Young People Tell Us – Leicester Asks Survey </a:t>
            </a:r>
          </a:p>
        </p:txBody>
      </p:sp>
    </p:spTree>
    <p:extLst>
      <p:ext uri="{BB962C8B-B14F-4D97-AF65-F5344CB8AC3E}">
        <p14:creationId xmlns:p14="http://schemas.microsoft.com/office/powerpoint/2010/main" val="395681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688CFD-9274-FE3D-3199-C981586E3704}"/>
              </a:ext>
            </a:extLst>
          </p:cNvPr>
          <p:cNvPicPr>
            <a:picLocks noChangeAspect="1"/>
          </p:cNvPicPr>
          <p:nvPr/>
        </p:nvPicPr>
        <p:blipFill>
          <a:blip r:embed="rId2"/>
          <a:stretch>
            <a:fillRect/>
          </a:stretch>
        </p:blipFill>
        <p:spPr>
          <a:xfrm>
            <a:off x="51703" y="690180"/>
            <a:ext cx="9802593" cy="5477639"/>
          </a:xfrm>
          <a:prstGeom prst="rect">
            <a:avLst/>
          </a:prstGeom>
        </p:spPr>
      </p:pic>
      <p:sp>
        <p:nvSpPr>
          <p:cNvPr id="5" name="TextBox 4">
            <a:extLst>
              <a:ext uri="{FF2B5EF4-FFF2-40B4-BE49-F238E27FC236}">
                <a16:creationId xmlns:a16="http://schemas.microsoft.com/office/drawing/2014/main" id="{349C6071-5539-0095-F3CE-5ECE8D44242B}"/>
              </a:ext>
            </a:extLst>
          </p:cNvPr>
          <p:cNvSpPr txBox="1"/>
          <p:nvPr/>
        </p:nvSpPr>
        <p:spPr>
          <a:xfrm>
            <a:off x="1691148" y="181053"/>
            <a:ext cx="6774426" cy="369332"/>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90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174479" y="363213"/>
            <a:ext cx="817940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Children Looked After Population Needs Analysis                       </a:t>
            </a:r>
            <a:b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Reasons Children become Looked After </a:t>
            </a:r>
          </a:p>
        </p:txBody>
      </p:sp>
      <p:graphicFrame>
        <p:nvGraphicFramePr>
          <p:cNvPr id="4" name="Chart 3">
            <a:extLst>
              <a:ext uri="{FF2B5EF4-FFF2-40B4-BE49-F238E27FC236}">
                <a16:creationId xmlns:a16="http://schemas.microsoft.com/office/drawing/2014/main" id="{3BE2D580-655C-63DF-47E4-B41F2D0655BA}"/>
              </a:ext>
            </a:extLst>
          </p:cNvPr>
          <p:cNvGraphicFramePr>
            <a:graphicFrameLocks/>
          </p:cNvGraphicFramePr>
          <p:nvPr>
            <p:extLst>
              <p:ext uri="{D42A27DB-BD31-4B8C-83A1-F6EECF244321}">
                <p14:modId xmlns:p14="http://schemas.microsoft.com/office/powerpoint/2010/main" val="2979197159"/>
              </p:ext>
            </p:extLst>
          </p:nvPr>
        </p:nvGraphicFramePr>
        <p:xfrm>
          <a:off x="1297858" y="1506635"/>
          <a:ext cx="7403690" cy="438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677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174479" y="363213"/>
            <a:ext cx="817940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Children Looked After Population Needs Analysis                    </a:t>
            </a:r>
            <a:b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Entrants to care by Age </a:t>
            </a:r>
          </a:p>
        </p:txBody>
      </p:sp>
      <p:pic>
        <p:nvPicPr>
          <p:cNvPr id="1026" name="Picture 1">
            <a:extLst>
              <a:ext uri="{FF2B5EF4-FFF2-40B4-BE49-F238E27FC236}">
                <a16:creationId xmlns:a16="http://schemas.microsoft.com/office/drawing/2014/main" id="{F1A101C7-73CE-AC8C-9827-3BB042639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434" y="2059333"/>
            <a:ext cx="5922233" cy="325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6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D3A6892-384C-408A-BA7D-24F88D9011DE}"/>
              </a:ext>
            </a:extLst>
          </p:cNvPr>
          <p:cNvSpPr txBox="1">
            <a:spLocks noGrp="1"/>
          </p:cNvSpPr>
          <p:nvPr>
            <p:ph type="title" idx="4294967295"/>
          </p:nvPr>
        </p:nvSpPr>
        <p:spPr>
          <a:xfrm>
            <a:off x="174479" y="363213"/>
            <a:ext cx="8179407"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Children Looked After Population Needs Analysis	</a:t>
            </a:r>
            <a:b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Where our children looked after live</a:t>
            </a:r>
            <a:br>
              <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B4EB6A4-57B8-75C5-CD5C-9C58681A8C25}"/>
              </a:ext>
            </a:extLst>
          </p:cNvPr>
          <p:cNvPicPr>
            <a:picLocks noChangeAspect="1"/>
          </p:cNvPicPr>
          <p:nvPr/>
        </p:nvPicPr>
        <p:blipFill>
          <a:blip r:embed="rId3"/>
          <a:srcRect l="30617" t="14272" r="35842" b="28698"/>
          <a:stretch/>
        </p:blipFill>
        <p:spPr>
          <a:xfrm>
            <a:off x="2978591" y="1524619"/>
            <a:ext cx="4427145" cy="4077315"/>
          </a:xfrm>
          <a:prstGeom prst="rect">
            <a:avLst/>
          </a:prstGeom>
        </p:spPr>
      </p:pic>
    </p:spTree>
    <p:extLst>
      <p:ext uri="{BB962C8B-B14F-4D97-AF65-F5344CB8AC3E}">
        <p14:creationId xmlns:p14="http://schemas.microsoft.com/office/powerpoint/2010/main" val="2249255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22537</TotalTime>
  <Words>857</Words>
  <Application>Microsoft Office PowerPoint</Application>
  <PresentationFormat>A4 Paper (210x297 mm)</PresentationFormat>
  <Paragraphs>188</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 Placement Sufficiency</vt:lpstr>
      <vt:lpstr> Placement Sufficiency Strategic Aims</vt:lpstr>
      <vt:lpstr> Children Looked After Population Needs Analysis  </vt:lpstr>
      <vt:lpstr>PowerPoint Presentation</vt:lpstr>
      <vt:lpstr>PowerPoint Presentation</vt:lpstr>
      <vt:lpstr>                         Children Looked After Population Needs Analysis                                                     Reasons Children become Looked After </vt:lpstr>
      <vt:lpstr>                      Children Looked After Population Needs Analysis                                                   Entrants to care by Age </vt:lpstr>
      <vt:lpstr>                     Children Looked After Population Needs Analysis                            Where our children looked after live </vt:lpstr>
      <vt:lpstr>Children Looked After Population Needs Analysis Rate of children looked after per 10,000 is below national average</vt:lpstr>
      <vt:lpstr>                      Numbers of Children Looked After per 10,000                      Lower than East Midlands Unitary Averages </vt:lpstr>
      <vt:lpstr>Children Looked After Population Needs Analysis Ratio of male children has increased slightly  (children from abroad seeking safety)</vt:lpstr>
      <vt:lpstr>PowerPoint Presentation</vt:lpstr>
      <vt:lpstr>PowerPoint Presentation</vt:lpstr>
      <vt:lpstr> Children Looked After Needs Analysis  - Residential Care </vt:lpstr>
      <vt:lpstr>PowerPoint Presentation</vt:lpstr>
      <vt:lpstr>PowerPoint Presentation</vt:lpstr>
      <vt:lpstr> Children Looked After Needs Analysis  - Fostering</vt:lpstr>
      <vt:lpstr>Children Looked After Population Needs Analysis  Majority of children in foster care looked after by our own internal carers is reducing but remains above the average</vt:lpstr>
      <vt:lpstr>Children Looked After Population Needs Analysis  Ratio of children living in foster care is down though above national average</vt:lpstr>
      <vt:lpstr>                  Reducing our use of Independent Fostering Agencies </vt:lpstr>
      <vt:lpstr>                           Enabling children to live locally in family households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Sheppard</dc:creator>
  <cp:lastModifiedBy>David Thrussell</cp:lastModifiedBy>
  <cp:revision>1716</cp:revision>
  <dcterms:created xsi:type="dcterms:W3CDTF">2022-06-22T10:27:13Z</dcterms:created>
  <dcterms:modified xsi:type="dcterms:W3CDTF">2025-04-15T14:54:56Z</dcterms:modified>
</cp:coreProperties>
</file>